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8" r:id="rId6"/>
    <p:sldId id="260" r:id="rId7"/>
    <p:sldId id="267" r:id="rId8"/>
    <p:sldId id="261" r:id="rId9"/>
    <p:sldId id="262" r:id="rId10"/>
    <p:sldId id="263" r:id="rId11"/>
    <p:sldId id="264" r:id="rId12"/>
    <p:sldId id="265"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2" autoAdjust="0"/>
    <p:restoredTop sz="94660"/>
  </p:normalViewPr>
  <p:slideViewPr>
    <p:cSldViewPr snapToGrid="0">
      <p:cViewPr varScale="1">
        <p:scale>
          <a:sx n="114" d="100"/>
          <a:sy n="114" d="100"/>
        </p:scale>
        <p:origin x="46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257236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293128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902452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371034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3832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915112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783120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987707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411106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EF746D4-38BF-4D93-876D-8B13D6D99E33}" type="datetimeFigureOut">
              <a:rPr lang="fr-FR" smtClean="0"/>
              <a:t>27/03/2026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4255615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EF746D4-38BF-4D93-876D-8B13D6D99E33}" type="datetimeFigureOut">
              <a:rPr lang="fr-FR" smtClean="0"/>
              <a:t>27/03/2026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895418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EF746D4-38BF-4D93-876D-8B13D6D99E33}" type="datetimeFigureOut">
              <a:rPr lang="fr-FR" smtClean="0"/>
              <a:t>27/03/2026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1466963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EF746D4-38BF-4D93-876D-8B13D6D99E33}" type="datetimeFigureOut">
              <a:rPr lang="fr-FR" smtClean="0"/>
              <a:t>27/03/2026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545022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746D4-38BF-4D93-876D-8B13D6D99E33}" type="datetimeFigureOut">
              <a:rPr lang="fr-FR" smtClean="0"/>
              <a:t>27/03/2026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40295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EF746D4-38BF-4D93-876D-8B13D6D99E33}" type="datetimeFigureOut">
              <a:rPr lang="fr-FR" smtClean="0"/>
              <a:t>27/03/2026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3052761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EF746D4-38BF-4D93-876D-8B13D6D99E33}" type="datetimeFigureOut">
              <a:rPr lang="fr-FR" smtClean="0"/>
              <a:t>27/03/2026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A96A6B6-7705-4FA9-89E2-65368D3BF0DF}" type="slidenum">
              <a:rPr lang="fr-FR" smtClean="0"/>
              <a:t>‹N°›</a:t>
            </a:fld>
            <a:endParaRPr lang="fr-FR"/>
          </a:p>
        </p:txBody>
      </p:sp>
    </p:spTree>
    <p:extLst>
      <p:ext uri="{BB962C8B-B14F-4D97-AF65-F5344CB8AC3E}">
        <p14:creationId xmlns:p14="http://schemas.microsoft.com/office/powerpoint/2010/main" val="249835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EF746D4-38BF-4D93-876D-8B13D6D99E33}" type="datetimeFigureOut">
              <a:rPr lang="fr-FR" smtClean="0"/>
              <a:t>27/03/2026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A96A6B6-7705-4FA9-89E2-65368D3BF0DF}" type="slidenum">
              <a:rPr lang="fr-FR" smtClean="0"/>
              <a:t>‹N°›</a:t>
            </a:fld>
            <a:endParaRPr lang="fr-FR"/>
          </a:p>
        </p:txBody>
      </p:sp>
    </p:spTree>
    <p:extLst>
      <p:ext uri="{BB962C8B-B14F-4D97-AF65-F5344CB8AC3E}">
        <p14:creationId xmlns:p14="http://schemas.microsoft.com/office/powerpoint/2010/main" val="4129017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io.tlsenord@ac-toulouse.fr?subject=Contact%20%2F%20Lyc%C3%A9e%20Simone%20de%20BEAUVOIR&amp;body=Bonjour%2C%20%0Aje%20suis%20Mr%2FMme%20.....%20et%20je%20vous%20contacte%20au%20sujet%20de%20mon%20fils%2Fma%20fille%20.....%20%C3%A9l%C3%A8ve%20au%20lyc%C3%A9e%20Simone%20de%20BEAUVOIR.%0A....%0ABien%20cordialement%0AMr%2FMme...." TargetMode="External"/><Relationship Id="rId2" Type="http://schemas.openxmlformats.org/officeDocument/2006/relationships/hyperlink" Target="https://www.ac-toulouse.fr/cio-de-toulouse-nord-12241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duconnect.education.gouv.fr/"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lycee-gragnague.mon-ent-occitanie.fr/l-etablissement/orientation/comment-saisir-les-voeux-definitifs--3624.htm?URL_BLOG_FILTRE=%231893" TargetMode="External"/><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teleservices.education.gouv.fr/"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lycee-gragnague.mon-ent-occitanie.fr/l-etablissement/orientation/comment-saisir-les-voeux-definitifs--3624.htm?URL_BLOG_FILTRE=%231893" TargetMode="External"/><Relationship Id="rId7" Type="http://schemas.openxmlformats.org/officeDocument/2006/relationships/hyperlink" Target="https://www.onisep.fr/horizons21" TargetMode="External"/><Relationship Id="rId2" Type="http://schemas.openxmlformats.org/officeDocument/2006/relationships/hyperlink" Target="https://lycee-gragnague.mon-ent-occitanie.fr/l-etablissement/orientation/seconde-orientation-affectation-phase-definitive-3583.htm?URL_BLOG_FILTRE=%231863" TargetMode="External"/><Relationship Id="rId1" Type="http://schemas.openxmlformats.org/officeDocument/2006/relationships/slideLayout" Target="../slideLayouts/slideLayout7.xml"/><Relationship Id="rId6" Type="http://schemas.openxmlformats.org/officeDocument/2006/relationships/hyperlink" Target="https://lycee-gragnague.mon-ent-occitanie.fr/l-etablissement/orientation/trois-videos-sur-la-voie-technologique--1094.htm?URL_BLOG_FILTRE=%3FDATE%3DTOUS%26ORDRE%3DORDRE_DATE_MODIFICATION%26FROM%3D20%23481" TargetMode="External"/><Relationship Id="rId5" Type="http://schemas.openxmlformats.org/officeDocument/2006/relationships/hyperlink" Target="https://lycee-gragnague.mon-ent-occitanie.fr/l-etablissement/orientation/la-2nde-au-lycee-simone-de-beauvoir-2742.htm?URL_BLOG_FILTRE=%3FDATE%3DTOUS%26ORDRE%3DORDRE_DATE_MODIFICATION%26FROM%3D20%231565" TargetMode="External"/><Relationship Id="rId4" Type="http://schemas.openxmlformats.org/officeDocument/2006/relationships/hyperlink" Target="https://lycee-gragnague.mon-ent-occitanie.fr/l-etablissement/orientation/presentation-des-series-technologiques-3573.htm?URL_BLOG_FILTRE=%3FDATE%3DTOUS%26ORDRE%3DORDRE_DATE_MODIFICATION%26FROM%3D15%231853"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649B98-6136-41BA-8491-3DAF710405FD}"/>
              </a:ext>
            </a:extLst>
          </p:cNvPr>
          <p:cNvSpPr>
            <a:spLocks noGrp="1"/>
          </p:cNvSpPr>
          <p:nvPr>
            <p:ph type="ctrTitle"/>
          </p:nvPr>
        </p:nvSpPr>
        <p:spPr>
          <a:xfrm>
            <a:off x="1585518" y="322263"/>
            <a:ext cx="9144000" cy="2387600"/>
          </a:xfrm>
        </p:spPr>
        <p:txBody>
          <a:bodyPr/>
          <a:lstStyle/>
          <a:p>
            <a:pPr algn="ctr"/>
            <a:r>
              <a:rPr lang="fr-FR" b="1" dirty="0"/>
              <a:t>ORIENTATION/AFFECTATION POST 2</a:t>
            </a:r>
            <a:r>
              <a:rPr lang="fr-FR" b="1" baseline="30000" dirty="0"/>
              <a:t>NDE</a:t>
            </a:r>
            <a:r>
              <a:rPr lang="fr-FR" b="1" dirty="0"/>
              <a:t> GT</a:t>
            </a:r>
          </a:p>
        </p:txBody>
      </p:sp>
      <p:sp>
        <p:nvSpPr>
          <p:cNvPr id="3" name="Sous-titre 2">
            <a:extLst>
              <a:ext uri="{FF2B5EF4-FFF2-40B4-BE49-F238E27FC236}">
                <a16:creationId xmlns:a16="http://schemas.microsoft.com/office/drawing/2014/main" id="{0EEF4F03-FEA0-4A59-8E8B-9CF151EDC00E}"/>
              </a:ext>
            </a:extLst>
          </p:cNvPr>
          <p:cNvSpPr>
            <a:spLocks noGrp="1"/>
          </p:cNvSpPr>
          <p:nvPr>
            <p:ph type="subTitle" idx="1"/>
          </p:nvPr>
        </p:nvSpPr>
        <p:spPr>
          <a:xfrm>
            <a:off x="1523999" y="2895600"/>
            <a:ext cx="9205519" cy="3530367"/>
          </a:xfrm>
        </p:spPr>
        <p:txBody>
          <a:bodyPr>
            <a:normAutofit fontScale="70000" lnSpcReduction="20000"/>
          </a:bodyPr>
          <a:lstStyle/>
          <a:p>
            <a:endParaRPr lang="fr-FR" b="1" i="0" dirty="0">
              <a:solidFill>
                <a:srgbClr val="243238"/>
              </a:solidFill>
              <a:effectLst/>
              <a:latin typeface="Open Sans" panose="020B0606030504020204" pitchFamily="34" charset="0"/>
            </a:endParaRPr>
          </a:p>
          <a:p>
            <a:pPr algn="l"/>
            <a:r>
              <a:rPr lang="fr-FR" b="1" i="0" dirty="0">
                <a:solidFill>
                  <a:srgbClr val="243238"/>
                </a:solidFill>
                <a:effectLst/>
                <a:latin typeface="Open Sans" panose="020B0606030504020204" pitchFamily="34" charset="0"/>
              </a:rPr>
              <a:t>CIO Toulouse Nord</a:t>
            </a:r>
          </a:p>
          <a:p>
            <a:pPr algn="l"/>
            <a:r>
              <a:rPr lang="fr-FR" b="1" i="0" u="none" strike="noStrike" dirty="0">
                <a:solidFill>
                  <a:srgbClr val="006DCC"/>
                </a:solidFill>
                <a:effectLst/>
                <a:latin typeface="Open Sans" panose="020B0606030504020204" pitchFamily="34" charset="0"/>
                <a:hlinkClick r:id="rId2"/>
              </a:rPr>
              <a:t>Site WEB</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32 Rue </a:t>
            </a:r>
            <a:r>
              <a:rPr lang="fr-FR" b="0" i="0" dirty="0" err="1">
                <a:solidFill>
                  <a:srgbClr val="243238"/>
                </a:solidFill>
                <a:effectLst/>
                <a:latin typeface="Open Sans" panose="020B0606030504020204" pitchFamily="34" charset="0"/>
              </a:rPr>
              <a:t>Mathaly</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31200 Toulouse</a:t>
            </a:r>
          </a:p>
          <a:p>
            <a:pPr algn="l"/>
            <a:r>
              <a:rPr lang="fr-FR" b="0" i="0" dirty="0">
                <a:solidFill>
                  <a:srgbClr val="243238"/>
                </a:solidFill>
                <a:effectLst/>
                <a:latin typeface="Open Sans" panose="020B0606030504020204" pitchFamily="34" charset="0"/>
              </a:rPr>
              <a:t>Tél : 05 67 52 41 80</a:t>
            </a:r>
          </a:p>
          <a:p>
            <a:pPr algn="l"/>
            <a:r>
              <a:rPr lang="fr-FR" b="0" i="0" dirty="0">
                <a:solidFill>
                  <a:srgbClr val="243238"/>
                </a:solidFill>
                <a:effectLst/>
                <a:latin typeface="Open Sans" panose="020B0606030504020204" pitchFamily="34" charset="0"/>
              </a:rPr>
              <a:t>Nous écrire : </a:t>
            </a:r>
            <a:r>
              <a:rPr lang="fr-FR" b="1" i="0" u="none" strike="noStrike" dirty="0">
                <a:solidFill>
                  <a:srgbClr val="006DCC"/>
                </a:solidFill>
                <a:effectLst/>
                <a:latin typeface="Open Sans" panose="020B0606030504020204" pitchFamily="34" charset="0"/>
                <a:hlinkClick r:id="rId3"/>
              </a:rPr>
              <a:t>cio.tlsenord@ac-toulouse.fr</a:t>
            </a:r>
            <a:endParaRPr lang="fr-FR" b="0" i="0" dirty="0">
              <a:solidFill>
                <a:srgbClr val="243238"/>
              </a:solidFill>
              <a:effectLst/>
              <a:latin typeface="Open Sans" panose="020B0606030504020204" pitchFamily="34" charset="0"/>
            </a:endParaRPr>
          </a:p>
          <a:p>
            <a:pPr algn="l"/>
            <a:r>
              <a:rPr lang="fr-FR" b="0" i="0" dirty="0">
                <a:solidFill>
                  <a:srgbClr val="243238"/>
                </a:solidFill>
                <a:effectLst/>
                <a:latin typeface="Open Sans" panose="020B0606030504020204" pitchFamily="34" charset="0"/>
              </a:rPr>
              <a:t>-Du lundi au vendredi matin : De 9h à 12h30 et de 13h30 à 17h30</a:t>
            </a:r>
          </a:p>
          <a:p>
            <a:pPr algn="l"/>
            <a:r>
              <a:rPr lang="fr-FR" b="0" i="0" dirty="0">
                <a:solidFill>
                  <a:srgbClr val="243238"/>
                </a:solidFill>
                <a:effectLst/>
                <a:latin typeface="Open Sans" panose="020B0606030504020204" pitchFamily="34" charset="0"/>
              </a:rPr>
              <a:t>-Lundi, mardi, jeudi et vendredi après-midi : De 13h30 à 17h</a:t>
            </a:r>
          </a:p>
          <a:p>
            <a:pPr algn="l"/>
            <a:r>
              <a:rPr lang="fr-FR" b="0" i="0" dirty="0">
                <a:solidFill>
                  <a:srgbClr val="243238"/>
                </a:solidFill>
                <a:effectLst/>
                <a:latin typeface="Open Sans" panose="020B0606030504020204" pitchFamily="34" charset="0"/>
              </a:rPr>
              <a:t>-Le mercredi de 14h à 19h</a:t>
            </a:r>
          </a:p>
          <a:p>
            <a:pPr algn="l"/>
            <a:br>
              <a:rPr lang="fr-FR" b="0" i="0" dirty="0">
                <a:solidFill>
                  <a:srgbClr val="243238"/>
                </a:solidFill>
                <a:effectLst/>
                <a:latin typeface="Open Sans" panose="020B0606030504020204" pitchFamily="34" charset="0"/>
              </a:rPr>
            </a:br>
            <a:r>
              <a:rPr lang="fr-FR" sz="2200" b="0" i="1" dirty="0">
                <a:solidFill>
                  <a:srgbClr val="243238"/>
                </a:solidFill>
                <a:effectLst/>
                <a:latin typeface="Open Sans" panose="020B0606030504020204" pitchFamily="34" charset="0"/>
              </a:rPr>
              <a:t>(Attention : à partir de 17h, l'entrée du CIO se fait par le portillon rue </a:t>
            </a:r>
            <a:r>
              <a:rPr lang="fr-FR" sz="2200" b="0" i="1" dirty="0" err="1">
                <a:solidFill>
                  <a:srgbClr val="243238"/>
                </a:solidFill>
                <a:effectLst/>
                <a:latin typeface="Open Sans" panose="020B0606030504020204" pitchFamily="34" charset="0"/>
              </a:rPr>
              <a:t>Charlas</a:t>
            </a:r>
            <a:r>
              <a:rPr lang="fr-FR" sz="2200" b="0" i="1" dirty="0">
                <a:solidFill>
                  <a:srgbClr val="243238"/>
                </a:solidFill>
                <a:effectLst/>
                <a:latin typeface="Open Sans" panose="020B0606030504020204" pitchFamily="34" charset="0"/>
              </a:rPr>
              <a:t>. Merci d'appeler le CIO au 05.67.52.41.80. afin que l'on vienne vous ouvrir)</a:t>
            </a:r>
          </a:p>
          <a:p>
            <a:endParaRPr lang="fr-FR" dirty="0"/>
          </a:p>
        </p:txBody>
      </p:sp>
    </p:spTree>
    <p:extLst>
      <p:ext uri="{BB962C8B-B14F-4D97-AF65-F5344CB8AC3E}">
        <p14:creationId xmlns:p14="http://schemas.microsoft.com/office/powerpoint/2010/main" val="3820796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890AB12-F779-42E6-925B-8110CAB0B72B}"/>
              </a:ext>
            </a:extLst>
          </p:cNvPr>
          <p:cNvSpPr txBox="1"/>
          <p:nvPr/>
        </p:nvSpPr>
        <p:spPr>
          <a:xfrm>
            <a:off x="486561" y="402218"/>
            <a:ext cx="10511406" cy="2978508"/>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3. Qu’est-ce que les spécialités en voie générale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En classe de première générale, l’élève choisit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3 spécialités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puis en conserve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2 en terminale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Exemples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Mathématiques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Physique-chimie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SES (sciences économiques et sociales)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HGGSP (histoire-géo, géopolitique)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SVT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LLCE (langues)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NSI (numérique)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20626EA8-9466-4F14-8121-AC259123865B}"/>
              </a:ext>
            </a:extLst>
          </p:cNvPr>
          <p:cNvSpPr txBox="1"/>
          <p:nvPr/>
        </p:nvSpPr>
        <p:spPr>
          <a:xfrm>
            <a:off x="461394" y="3649211"/>
            <a:ext cx="10570129" cy="2682914"/>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4. Quelles sont les séries en voie technologique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Les principales séries sont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STMG</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management et gestion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STI2D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industrie et développement durable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ST2S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santé et social</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STL</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laboratoire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STD2A</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design et arts appliqués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STHR</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hôtellerie-restauration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S2TMD</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musique et danse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1684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37F9CB15-458B-4CC5-BBE6-9B0E5E5D35F9}"/>
              </a:ext>
            </a:extLst>
          </p:cNvPr>
          <p:cNvSpPr txBox="1"/>
          <p:nvPr/>
        </p:nvSpPr>
        <p:spPr>
          <a:xfrm>
            <a:off x="721453" y="340704"/>
            <a:ext cx="10511405" cy="1477199"/>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5. Qui décide de l’orientation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La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famille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formule des vœux</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conseil de classe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donne un avis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chef d’établissement</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prend la décision finale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En cas de désaccord, un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recours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est possible.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030072F8-A1A2-4302-BFCE-DA923BCAE2C8}"/>
              </a:ext>
            </a:extLst>
          </p:cNvPr>
          <p:cNvSpPr txBox="1"/>
          <p:nvPr/>
        </p:nvSpPr>
        <p:spPr>
          <a:xfrm>
            <a:off x="679508" y="2239861"/>
            <a:ext cx="10603685" cy="969753"/>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6. Qu’est-ce que l’affectation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L’affectation correspond à l’</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attribution d’un lycée et d’une formation</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après décision d’orientation.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
        <p:nvSpPr>
          <p:cNvPr id="5" name="ZoneTexte 4">
            <a:extLst>
              <a:ext uri="{FF2B5EF4-FFF2-40B4-BE49-F238E27FC236}">
                <a16:creationId xmlns:a16="http://schemas.microsoft.com/office/drawing/2014/main" id="{E24BEDC8-789D-45D8-B42E-0885576E434E}"/>
              </a:ext>
            </a:extLst>
          </p:cNvPr>
          <p:cNvSpPr txBox="1"/>
          <p:nvPr/>
        </p:nvSpPr>
        <p:spPr>
          <a:xfrm>
            <a:off x="721453" y="3209614"/>
            <a:ext cx="10125512" cy="2470805"/>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7. Comment fonctionne l’affectation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Elle se fait via une procédure informatisée appelée </a:t>
            </a:r>
            <a:r>
              <a:rPr lang="fr-FR" sz="1200" b="1" dirty="0" err="1">
                <a:effectLst/>
                <a:latin typeface="Times New Roman" panose="02020603050405020304" pitchFamily="18" charset="0"/>
                <a:ea typeface="Times New Roman" panose="02020603050405020304" pitchFamily="18" charset="0"/>
                <a:cs typeface="Times New Roman" panose="02020603050405020304" pitchFamily="18" charset="0"/>
              </a:rPr>
              <a:t>Affelnet</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Critères pris en compte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résultats scolaires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avis du conseil de classe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capacité d’accueil des établissements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secteur géographique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777840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EA443D5-28B4-4D41-ADE3-18880634B6FC}"/>
              </a:ext>
            </a:extLst>
          </p:cNvPr>
          <p:cNvSpPr txBox="1"/>
          <p:nvPr/>
        </p:nvSpPr>
        <p:spPr>
          <a:xfrm>
            <a:off x="427839" y="419450"/>
            <a:ext cx="9731229" cy="6334170"/>
          </a:xfrm>
          <a:prstGeom prst="rect">
            <a:avLst/>
          </a:prstGeom>
          <a:noFill/>
        </p:spPr>
        <p:txBody>
          <a:bodyPr wrap="square" rtlCol="0">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8. Peut-on choisir son lycée ?</a:t>
            </a: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si l</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a sectorisation des formations offertes par les lycées le permet</a:t>
            </a:r>
          </a:p>
          <a:p>
            <a:pPr>
              <a:lnSpc>
                <a:spcPct val="107000"/>
              </a:lnSpc>
              <a:spcAft>
                <a:spcPts val="800"/>
              </a:spcAft>
            </a:pPr>
            <a:r>
              <a:rPr lang="fr-FR" sz="1200" dirty="0">
                <a:latin typeface="Times New Roman" panose="02020603050405020304" pitchFamily="18" charset="0"/>
                <a:ea typeface="Calibri" panose="020F0502020204030204" pitchFamily="34" charset="0"/>
                <a:cs typeface="Times New Roman" panose="02020603050405020304" pitchFamily="18" charset="0"/>
              </a:rPr>
              <a:t>EXEMPLES:</a:t>
            </a:r>
          </a:p>
          <a:p>
            <a:pPr>
              <a:lnSpc>
                <a:spcPct val="107000"/>
              </a:lnSpc>
              <a:spcAft>
                <a:spcPts val="800"/>
              </a:spcAft>
            </a:pPr>
            <a:r>
              <a:rPr lang="fr-FR" sz="1200" b="1" dirty="0">
                <a:latin typeface="Times New Roman" panose="02020603050405020304" pitchFamily="18" charset="0"/>
                <a:ea typeface="Calibri" panose="020F0502020204030204" pitchFamily="34" charset="0"/>
                <a:cs typeface="Times New Roman" panose="02020603050405020304" pitchFamily="18" charset="0"/>
              </a:rPr>
              <a:t>Pour la voie générale</a:t>
            </a:r>
            <a:r>
              <a:rPr lang="fr-FR" sz="1200" dirty="0">
                <a:latin typeface="Times New Roman" panose="02020603050405020304" pitchFamily="18" charset="0"/>
                <a:ea typeface="Calibri" panose="020F0502020204030204" pitchFamily="34" charset="0"/>
                <a:cs typeface="Times New Roman" panose="02020603050405020304" pitchFamily="18" charset="0"/>
              </a:rPr>
              <a:t>: Le choix d’un EDS rare dispensé dans un lycée déterminé permet l’accès à cet établissement, </a:t>
            </a:r>
            <a:r>
              <a:rPr lang="fr-FR" sz="1200" dirty="0">
                <a:solidFill>
                  <a:schemeClr val="accent5"/>
                </a:solidFill>
                <a:latin typeface="Times New Roman" panose="02020603050405020304" pitchFamily="18" charset="0"/>
                <a:ea typeface="Calibri" panose="020F0502020204030204" pitchFamily="34" charset="0"/>
                <a:cs typeface="Times New Roman" panose="02020603050405020304" pitchFamily="18" charset="0"/>
              </a:rPr>
              <a:t>si et seulement si</a:t>
            </a:r>
            <a:r>
              <a:rPr lang="fr-FR" sz="1200" dirty="0">
                <a:latin typeface="Times New Roman" panose="02020603050405020304" pitchFamily="18" charset="0"/>
                <a:ea typeface="Calibri" panose="020F0502020204030204" pitchFamily="34" charset="0"/>
                <a:cs typeface="Times New Roman" panose="02020603050405020304" pitchFamily="18" charset="0"/>
              </a:rPr>
              <a:t>, la commission des EDS rares qui se tient généralement à la mi juin accepte l’élève (le dossier est à déposer dans la 2</a:t>
            </a:r>
            <a:r>
              <a:rPr lang="fr-FR" sz="1200" baseline="30000" dirty="0">
                <a:latin typeface="Times New Roman" panose="02020603050405020304" pitchFamily="18" charset="0"/>
                <a:ea typeface="Calibri" panose="020F0502020204030204" pitchFamily="34" charset="0"/>
                <a:cs typeface="Times New Roman" panose="02020603050405020304" pitchFamily="18" charset="0"/>
              </a:rPr>
              <a:t>ème</a:t>
            </a:r>
            <a:r>
              <a:rPr lang="fr-FR" sz="1200" dirty="0">
                <a:latin typeface="Times New Roman" panose="02020603050405020304" pitchFamily="18" charset="0"/>
                <a:ea typeface="Calibri" panose="020F0502020204030204" pitchFamily="34" charset="0"/>
                <a:cs typeface="Times New Roman" panose="02020603050405020304" pitchFamily="18" charset="0"/>
              </a:rPr>
              <a:t> quinzaine de mai). </a:t>
            </a:r>
            <a:r>
              <a:rPr lang="fr-FR" sz="1200" b="1" dirty="0">
                <a:latin typeface="Times New Roman" panose="02020603050405020304" pitchFamily="18" charset="0"/>
                <a:ea typeface="Calibri" panose="020F0502020204030204" pitchFamily="34" charset="0"/>
                <a:cs typeface="Times New Roman" panose="02020603050405020304" pitchFamily="18" charset="0"/>
              </a:rPr>
              <a:t>Les élèves originaires du lycée d’accueil sont prioritaires, les élèves extérieurs sont acceptés sur places vacantes.</a:t>
            </a:r>
          </a:p>
          <a:p>
            <a:pPr>
              <a:lnSpc>
                <a:spcPct val="107000"/>
              </a:lnSpc>
              <a:spcAft>
                <a:spcPts val="800"/>
              </a:spcAft>
            </a:pPr>
            <a:r>
              <a:rPr lang="fr-FR" sz="1200" b="1" dirty="0">
                <a:effectLst/>
                <a:latin typeface="Times New Roman" panose="02020603050405020304" pitchFamily="18" charset="0"/>
                <a:ea typeface="Calibri" panose="020F0502020204030204" pitchFamily="34" charset="0"/>
                <a:cs typeface="Times New Roman" panose="02020603050405020304" pitchFamily="18" charset="0"/>
              </a:rPr>
              <a:t>Pour la voie technologique:</a:t>
            </a:r>
            <a:r>
              <a:rPr lang="fr-FR" sz="1200" b="1" dirty="0">
                <a:latin typeface="Times New Roman" panose="02020603050405020304" pitchFamily="18" charset="0"/>
                <a:ea typeface="Calibri" panose="020F0502020204030204" pitchFamily="34" charset="0"/>
                <a:cs typeface="Times New Roman" panose="02020603050405020304" pitchFamily="18" charset="0"/>
              </a:rPr>
              <a:t> </a:t>
            </a:r>
            <a:r>
              <a:rPr lang="fr-FR" sz="1200" dirty="0">
                <a:latin typeface="Times New Roman" panose="02020603050405020304" pitchFamily="18" charset="0"/>
                <a:ea typeface="Calibri" panose="020F0502020204030204" pitchFamily="34" charset="0"/>
                <a:cs typeface="Times New Roman" panose="02020603050405020304" pitchFamily="18" charset="0"/>
              </a:rPr>
              <a:t>Le choix d’une filière technologique non dispensée dans l’établissement d’origine, oblige l’élève à candidater dans un autre établissement (</a:t>
            </a:r>
            <a:r>
              <a:rPr lang="fr-FR" sz="1200" b="1" dirty="0">
                <a:latin typeface="Times New Roman" panose="02020603050405020304" pitchFamily="18" charset="0"/>
                <a:ea typeface="Calibri" panose="020F0502020204030204" pitchFamily="34" charset="0"/>
                <a:cs typeface="Times New Roman" panose="02020603050405020304" pitchFamily="18" charset="0"/>
              </a:rPr>
              <a:t>gestion par AFFELNET</a:t>
            </a:r>
            <a:r>
              <a:rPr lang="fr-FR" sz="1200" dirty="0">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lvl="0" algn="ctr">
              <a:lnSpc>
                <a:spcPct val="107000"/>
              </a:lnSpc>
              <a:spcAft>
                <a:spcPts val="800"/>
              </a:spcAft>
              <a:buSzPts val="1000"/>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certaines formations sont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très demandées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(places limitées)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a:p>
            <a:r>
              <a:rPr lang="fr-FR" sz="1200" b="1" dirty="0">
                <a:latin typeface="Times New Roman" panose="02020603050405020304" pitchFamily="18" charset="0"/>
                <a:cs typeface="Times New Roman" panose="02020603050405020304" pitchFamily="18" charset="0"/>
              </a:rPr>
              <a:t>🔹 9. Que faire si l’élève n’obtient pas son premier choix ?</a:t>
            </a:r>
          </a:p>
          <a:p>
            <a:pPr>
              <a:buFont typeface="Arial" panose="020B0604020202020204" pitchFamily="34" charset="0"/>
              <a:buChar char="•"/>
            </a:pPr>
            <a:r>
              <a:rPr lang="fr-FR" sz="1400" dirty="0">
                <a:latin typeface="Times New Roman" panose="02020603050405020304" pitchFamily="18" charset="0"/>
                <a:cs typeface="Times New Roman" panose="02020603050405020304" pitchFamily="18" charset="0"/>
              </a:rPr>
              <a:t>Il est affecté sur un </a:t>
            </a:r>
            <a:r>
              <a:rPr lang="fr-FR" sz="1400" b="1" dirty="0">
                <a:latin typeface="Times New Roman" panose="02020603050405020304" pitchFamily="18" charset="0"/>
                <a:cs typeface="Times New Roman" panose="02020603050405020304" pitchFamily="18" charset="0"/>
              </a:rPr>
              <a:t>vœu suivant</a:t>
            </a:r>
            <a:endParaRPr lang="fr-FR" sz="14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fr-FR" sz="1200" dirty="0">
                <a:latin typeface="Times New Roman" panose="02020603050405020304" pitchFamily="18" charset="0"/>
                <a:cs typeface="Times New Roman" panose="02020603050405020304" pitchFamily="18" charset="0"/>
              </a:rPr>
              <a:t>Si toujours pas affecté, une solution peut être proposée par l’administration: </a:t>
            </a:r>
            <a:r>
              <a:rPr lang="fr-FR" sz="1200" b="1" dirty="0">
                <a:solidFill>
                  <a:schemeClr val="accent4">
                    <a:lumMod val="60000"/>
                    <a:lumOff val="40000"/>
                  </a:schemeClr>
                </a:solidFill>
                <a:latin typeface="Times New Roman" panose="02020603050405020304" pitchFamily="18" charset="0"/>
                <a:cs typeface="Times New Roman" panose="02020603050405020304" pitchFamily="18" charset="0"/>
              </a:rPr>
              <a:t>le tour de sécurisation du 15 juin permet le dialogue avec les familles dont l’enfant n’a pas obtenu ses vœux d’orientation. La réactivité des familles est alors très importante car le laps de temps laissé aux établissements est de 3 jours maximum pour saisir de nouveaux </a:t>
            </a:r>
            <a:r>
              <a:rPr lang="fr-FR" sz="1200" b="1" u="sng" dirty="0">
                <a:solidFill>
                  <a:schemeClr val="accent5"/>
                </a:solidFill>
                <a:latin typeface="Times New Roman" panose="02020603050405020304" pitchFamily="18" charset="0"/>
                <a:cs typeface="Times New Roman" panose="02020603050405020304" pitchFamily="18" charset="0"/>
              </a:rPr>
              <a:t>vœux sur places vacantes.</a:t>
            </a:r>
          </a:p>
          <a:p>
            <a:endParaRPr lang="fr-FR" sz="1400" dirty="0">
              <a:latin typeface="Times New Roman" panose="02020603050405020304" pitchFamily="18" charset="0"/>
              <a:cs typeface="Times New Roman" panose="02020603050405020304" pitchFamily="18" charset="0"/>
            </a:endParaRPr>
          </a:p>
          <a:p>
            <a:pPr algn="ctr"/>
            <a:r>
              <a:rPr lang="fr-FR" sz="1400" dirty="0">
                <a:solidFill>
                  <a:srgbClr val="FF0000"/>
                </a:solidFill>
                <a:latin typeface="Times New Roman" panose="02020603050405020304" pitchFamily="18" charset="0"/>
                <a:cs typeface="Times New Roman" panose="02020603050405020304" pitchFamily="18" charset="0"/>
              </a:rPr>
              <a:t>👉 Il est donc important de formuler </a:t>
            </a:r>
            <a:r>
              <a:rPr lang="fr-FR" sz="1400" b="1" dirty="0">
                <a:solidFill>
                  <a:srgbClr val="FF0000"/>
                </a:solidFill>
                <a:latin typeface="Times New Roman" panose="02020603050405020304" pitchFamily="18" charset="0"/>
                <a:cs typeface="Times New Roman" panose="02020603050405020304" pitchFamily="18" charset="0"/>
              </a:rPr>
              <a:t>plusieurs vœux et de bien les hiérarchiser,</a:t>
            </a:r>
          </a:p>
          <a:p>
            <a:pPr algn="ctr"/>
            <a:r>
              <a:rPr lang="fr-FR" sz="1400" b="1" dirty="0">
                <a:solidFill>
                  <a:srgbClr val="FF0000"/>
                </a:solidFill>
                <a:latin typeface="Times New Roman" panose="02020603050405020304" pitchFamily="18" charset="0"/>
                <a:cs typeface="Times New Roman" panose="02020603050405020304" pitchFamily="18" charset="0"/>
              </a:rPr>
              <a:t>Il ne faut pas demander des vœux que vous ne voulez pas, car, s’ils sont acceptés, il n’y a aucune possibilité d’annuler!</a:t>
            </a:r>
            <a:endParaRPr lang="fr-FR" sz="1400" dirty="0">
              <a:solidFill>
                <a:srgbClr val="FF0000"/>
              </a:solidFill>
              <a:latin typeface="Times New Roman" panose="02020603050405020304" pitchFamily="18" charset="0"/>
              <a:cs typeface="Times New Roman" panose="02020603050405020304" pitchFamily="18" charset="0"/>
            </a:endParaRPr>
          </a:p>
          <a:p>
            <a:endParaRPr lang="fr-FR" dirty="0">
              <a:solidFill>
                <a:srgbClr val="FF0000"/>
              </a:solidFill>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10. Peut-on changer d’orientation après la seconde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Oui, 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passerelles</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existent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entre voie générale et technologique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vers la voie professionnelle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Mais cela dépend du dossier et des places disponibles (places vacantes)</a:t>
            </a:r>
            <a:endParaRPr lang="fr-FR" sz="1400" b="1" dirty="0">
              <a:solidFill>
                <a:srgbClr val="FF0000"/>
              </a:solidFill>
              <a:latin typeface="Times New Roman" panose="02020603050405020304" pitchFamily="18" charset="0"/>
              <a:cs typeface="Times New Roman" panose="02020603050405020304" pitchFamily="18" charset="0"/>
            </a:endParaRPr>
          </a:p>
          <a:p>
            <a:endParaRPr lang="fr-FR" dirty="0"/>
          </a:p>
        </p:txBody>
      </p:sp>
      <p:pic>
        <p:nvPicPr>
          <p:cNvPr id="21" name="Image 20">
            <a:extLst>
              <a:ext uri="{FF2B5EF4-FFF2-40B4-BE49-F238E27FC236}">
                <a16:creationId xmlns:a16="http://schemas.microsoft.com/office/drawing/2014/main" id="{D15C5AA1-0794-4D4C-B7AC-09963AB86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9704" y="2495026"/>
            <a:ext cx="391286" cy="391286"/>
          </a:xfrm>
          <a:prstGeom prst="rect">
            <a:avLst/>
          </a:prstGeom>
        </p:spPr>
      </p:pic>
    </p:spTree>
    <p:extLst>
      <p:ext uri="{BB962C8B-B14F-4D97-AF65-F5344CB8AC3E}">
        <p14:creationId xmlns:p14="http://schemas.microsoft.com/office/powerpoint/2010/main" val="1606727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29A8368-F904-47D8-B9C4-06A6B5D85876}"/>
              </a:ext>
            </a:extLst>
          </p:cNvPr>
          <p:cNvSpPr txBox="1"/>
          <p:nvPr/>
        </p:nvSpPr>
        <p:spPr>
          <a:xfrm>
            <a:off x="775981" y="406886"/>
            <a:ext cx="9492143" cy="4848892"/>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11. Quels sont les éléments importants pour réussir son orientation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Bien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se connaître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(intérêts, points forts)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Se renseigner sur les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formations et métiers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Échanger avec les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professeurs et le psychologue de l’Éducation nationale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Participer aux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forums et journées portes ouvertes</a:t>
            </a:r>
            <a:endParaRPr lang="fr-FR" sz="1200" dirty="0">
              <a:latin typeface="Times New Roman" panose="02020603050405020304" pitchFamily="18" charset="0"/>
              <a:cs typeface="Times New Roman" panose="02020603050405020304" pitchFamily="18" charset="0"/>
            </a:endParaRPr>
          </a:p>
          <a:p>
            <a:pPr>
              <a:lnSpc>
                <a:spcPct val="107000"/>
              </a:lnSpc>
              <a:spcAft>
                <a:spcPts val="800"/>
              </a:spcAft>
            </a:pPr>
            <a:endPar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endParaRPr lang="fr-FR" sz="1200" b="1"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12. Existe-t-il des aides pour s’orienter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Oui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psychologue de l’Éducation nationale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professeurs principaux</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CIO (Centres d’information et d’orientation)</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sites spécialisés (Onisep, etc.)</a:t>
            </a: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13. L’orientation est-elle définitive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Non ! Le parcours peut évoluer. Des réorientations sont possibles tout au long du lycée,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6595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D85698F8-F19A-44F7-938A-89AD80C914A9}"/>
              </a:ext>
            </a:extLst>
          </p:cNvPr>
          <p:cNvSpPr txBox="1"/>
          <p:nvPr/>
        </p:nvSpPr>
        <p:spPr>
          <a:xfrm>
            <a:off x="2921466" y="259951"/>
            <a:ext cx="6094602" cy="369332"/>
          </a:xfrm>
          <a:prstGeom prst="rect">
            <a:avLst/>
          </a:prstGeom>
          <a:noFill/>
        </p:spPr>
        <p:txBody>
          <a:bodyPr wrap="square">
            <a:spAutoFit/>
          </a:bodyPr>
          <a:lstStyle/>
          <a:p>
            <a:pPr marL="276225" marR="276860" algn="ctr">
              <a:spcBef>
                <a:spcPts val="5"/>
              </a:spcBef>
              <a:spcAft>
                <a:spcPts val="0"/>
              </a:spcAft>
            </a:pPr>
            <a:r>
              <a:rPr lang="fr-FR" sz="1800" dirty="0">
                <a:effectLst/>
                <a:latin typeface="Microsoft Sans Serif" panose="020B0604020202020204" pitchFamily="34" charset="0"/>
                <a:ea typeface="Cambria" panose="02040503050406030204" pitchFamily="18" charset="0"/>
                <a:cs typeface="Cambria" panose="02040503050406030204" pitchFamily="18" charset="0"/>
              </a:rPr>
              <a:t>Schéma</a:t>
            </a:r>
            <a:r>
              <a:rPr lang="fr-FR" sz="1800" spc="45" dirty="0">
                <a:effectLst/>
                <a:latin typeface="Microsoft Sans Serif" panose="020B0604020202020204" pitchFamily="34" charset="0"/>
                <a:ea typeface="Cambria" panose="02040503050406030204" pitchFamily="18" charset="0"/>
                <a:cs typeface="Cambria" panose="02040503050406030204" pitchFamily="18" charset="0"/>
              </a:rPr>
              <a:t> </a:t>
            </a:r>
            <a:r>
              <a:rPr lang="fr-FR" sz="1800" dirty="0">
                <a:effectLst/>
                <a:latin typeface="Microsoft Sans Serif" panose="020B0604020202020204" pitchFamily="34" charset="0"/>
                <a:ea typeface="Cambria" panose="02040503050406030204" pitchFamily="18" charset="0"/>
                <a:cs typeface="Cambria" panose="02040503050406030204" pitchFamily="18" charset="0"/>
              </a:rPr>
              <a:t>des</a:t>
            </a:r>
            <a:r>
              <a:rPr lang="fr-FR" sz="1800" spc="50" dirty="0">
                <a:effectLst/>
                <a:latin typeface="Microsoft Sans Serif" panose="020B0604020202020204" pitchFamily="34" charset="0"/>
                <a:ea typeface="Cambria" panose="02040503050406030204" pitchFamily="18" charset="0"/>
                <a:cs typeface="Cambria" panose="02040503050406030204" pitchFamily="18" charset="0"/>
              </a:rPr>
              <a:t> </a:t>
            </a:r>
            <a:r>
              <a:rPr lang="fr-FR" sz="1800" spc="-10" dirty="0">
                <a:effectLst/>
                <a:latin typeface="Microsoft Sans Serif" panose="020B0604020202020204" pitchFamily="34" charset="0"/>
                <a:ea typeface="Cambria" panose="02040503050406030204" pitchFamily="18" charset="0"/>
                <a:cs typeface="Cambria" panose="02040503050406030204" pitchFamily="18" charset="0"/>
              </a:rPr>
              <a:t>études</a:t>
            </a:r>
            <a:endParaRPr lang="fr-FR" sz="1000" dirty="0">
              <a:effectLst/>
              <a:latin typeface="Cambria" panose="02040503050406030204" pitchFamily="18" charset="0"/>
              <a:ea typeface="Cambria" panose="02040503050406030204" pitchFamily="18" charset="0"/>
              <a:cs typeface="Cambria" panose="02040503050406030204" pitchFamily="18" charset="0"/>
            </a:endParaRPr>
          </a:p>
        </p:txBody>
      </p:sp>
      <p:sp>
        <p:nvSpPr>
          <p:cNvPr id="6" name="ZoneTexte 5">
            <a:extLst>
              <a:ext uri="{FF2B5EF4-FFF2-40B4-BE49-F238E27FC236}">
                <a16:creationId xmlns:a16="http://schemas.microsoft.com/office/drawing/2014/main" id="{9434BDE6-53FE-4856-8BA5-69745EA08E92}"/>
              </a:ext>
            </a:extLst>
          </p:cNvPr>
          <p:cNvSpPr txBox="1"/>
          <p:nvPr/>
        </p:nvSpPr>
        <p:spPr>
          <a:xfrm>
            <a:off x="1921078" y="1040235"/>
            <a:ext cx="7094989" cy="551561"/>
          </a:xfrm>
          <a:prstGeom prst="rect">
            <a:avLst/>
          </a:prstGeom>
          <a:noFill/>
        </p:spPr>
        <p:txBody>
          <a:bodyPr wrap="square">
            <a:spAutoFit/>
          </a:bodyPr>
          <a:lstStyle/>
          <a:p>
            <a:pPr marL="743585">
              <a:lnSpc>
                <a:spcPts val="1935"/>
              </a:lnSpc>
              <a:spcBef>
                <a:spcPts val="580"/>
              </a:spcBef>
              <a:spcAft>
                <a:spcPts val="0"/>
              </a:spcAft>
            </a:pPr>
            <a:r>
              <a:rPr lang="fr-FR" sz="1000" b="1" spc="-10" dirty="0">
                <a:effectLst/>
                <a:latin typeface="Calibri" panose="020F0502020204030204" pitchFamily="34" charset="0"/>
                <a:ea typeface="Cambria" panose="02040503050406030204" pitchFamily="18" charset="0"/>
                <a:cs typeface="Cambria" panose="02040503050406030204" pitchFamily="18" charset="0"/>
              </a:rPr>
              <a:t>Poursuite</a:t>
            </a:r>
            <a:r>
              <a:rPr lang="fr-FR" sz="1000" b="1" spc="-50" dirty="0">
                <a:effectLst/>
                <a:latin typeface="Calibri" panose="020F0502020204030204" pitchFamily="34" charset="0"/>
                <a:ea typeface="Cambria" panose="02040503050406030204" pitchFamily="18" charset="0"/>
                <a:cs typeface="Cambria" panose="02040503050406030204" pitchFamily="18" charset="0"/>
              </a:rPr>
              <a:t> </a:t>
            </a:r>
            <a:r>
              <a:rPr lang="fr-FR" sz="1000" b="1" spc="-25" dirty="0">
                <a:effectLst/>
                <a:latin typeface="Calibri" panose="020F0502020204030204" pitchFamily="34" charset="0"/>
                <a:ea typeface="Cambria" panose="02040503050406030204" pitchFamily="18" charset="0"/>
                <a:cs typeface="Cambria" panose="02040503050406030204" pitchFamily="18" charset="0"/>
              </a:rPr>
              <a:t>d’études</a:t>
            </a:r>
            <a:r>
              <a:rPr lang="fr-FR" sz="1000" dirty="0">
                <a:latin typeface="Cambria" panose="02040503050406030204" pitchFamily="18"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Poursuite d’études                                            Choix</a:t>
            </a:r>
            <a:r>
              <a:rPr lang="fr-FR" sz="1000" b="1" spc="-80" dirty="0">
                <a:effectLst/>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entre</a:t>
            </a:r>
            <a:r>
              <a:rPr lang="fr-FR" sz="1000" b="1" spc="-90" dirty="0">
                <a:effectLst/>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poursuite</a:t>
            </a:r>
            <a:r>
              <a:rPr lang="fr-FR" sz="1000" b="1" spc="-70" dirty="0">
                <a:effectLst/>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d’études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ou</a:t>
            </a:r>
            <a:r>
              <a:rPr lang="fr-FR" sz="1000" b="1" spc="-40" dirty="0">
                <a:effectLst/>
                <a:latin typeface="Calibri" panose="020F0502020204030204" pitchFamily="34"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     	longues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mi-longues/longues</a:t>
            </a:r>
            <a:r>
              <a:rPr lang="fr-FR" sz="1000" spc="-10" dirty="0">
                <a:latin typeface="Cambria" panose="02040503050406030204" pitchFamily="18" charset="0"/>
                <a:ea typeface="Cambria" panose="02040503050406030204" pitchFamily="18" charset="0"/>
                <a:cs typeface="Cambria" panose="02040503050406030204" pitchFamily="18" charset="0"/>
              </a:rPr>
              <a:t> </a:t>
            </a:r>
            <a:r>
              <a:rPr lang="fr-FR" sz="1000" b="1" spc="-40" dirty="0">
                <a:effectLst/>
                <a:latin typeface="Calibri" panose="020F0502020204030204" pitchFamily="34" charset="0"/>
                <a:ea typeface="Cambria" panose="02040503050406030204" pitchFamily="18" charset="0"/>
                <a:cs typeface="Cambria" panose="02040503050406030204" pitchFamily="18" charset="0"/>
              </a:rPr>
              <a:t>	</a:t>
            </a:r>
            <a:r>
              <a:rPr lang="fr-FR" sz="1000" b="1" spc="-40" dirty="0">
                <a:latin typeface="Calibri" panose="020F0502020204030204" pitchFamily="34" charset="0"/>
                <a:ea typeface="Cambria" panose="02040503050406030204" pitchFamily="18" charset="0"/>
                <a:cs typeface="Cambria" panose="02040503050406030204" pitchFamily="18" charset="0"/>
              </a:rPr>
              <a:t>                                                       </a:t>
            </a:r>
            <a:r>
              <a:rPr lang="fr-FR" sz="1000" b="1" dirty="0">
                <a:effectLst/>
                <a:latin typeface="Calibri" panose="020F0502020204030204" pitchFamily="34" charset="0"/>
                <a:ea typeface="Cambria" panose="02040503050406030204" pitchFamily="18" charset="0"/>
                <a:cs typeface="Cambria" panose="02040503050406030204" pitchFamily="18" charset="0"/>
              </a:rPr>
              <a:t>insertion</a:t>
            </a:r>
            <a:r>
              <a:rPr lang="fr-FR" sz="1000" b="1" spc="-45" dirty="0">
                <a:effectLst/>
                <a:latin typeface="Calibri" panose="020F0502020204030204" pitchFamily="34" charset="0"/>
                <a:ea typeface="Cambria" panose="02040503050406030204" pitchFamily="18" charset="0"/>
                <a:cs typeface="Cambria" panose="02040503050406030204" pitchFamily="18" charset="0"/>
              </a:rPr>
              <a:t> </a:t>
            </a:r>
            <a:r>
              <a:rPr lang="fr-FR" sz="1000" b="1" spc="-10" dirty="0">
                <a:effectLst/>
                <a:latin typeface="Calibri" panose="020F0502020204030204" pitchFamily="34" charset="0"/>
                <a:ea typeface="Cambria" panose="02040503050406030204" pitchFamily="18" charset="0"/>
                <a:cs typeface="Cambria" panose="02040503050406030204" pitchFamily="18" charset="0"/>
              </a:rPr>
              <a:t>professionnelle</a:t>
            </a:r>
            <a:endParaRPr lang="fr-FR" sz="1000" dirty="0">
              <a:effectLst/>
              <a:latin typeface="Cambria" panose="02040503050406030204" pitchFamily="18" charset="0"/>
              <a:ea typeface="Cambria" panose="02040503050406030204" pitchFamily="18" charset="0"/>
              <a:cs typeface="Cambria" panose="02040503050406030204" pitchFamily="18" charset="0"/>
            </a:endParaRPr>
          </a:p>
        </p:txBody>
      </p:sp>
      <p:grpSp>
        <p:nvGrpSpPr>
          <p:cNvPr id="7" name="Group 3">
            <a:extLst>
              <a:ext uri="{FF2B5EF4-FFF2-40B4-BE49-F238E27FC236}">
                <a16:creationId xmlns:a16="http://schemas.microsoft.com/office/drawing/2014/main" id="{764FDDE7-483D-4C33-A637-25968D60A6C7}"/>
              </a:ext>
            </a:extLst>
          </p:cNvPr>
          <p:cNvGrpSpPr>
            <a:grpSpLocks/>
          </p:cNvGrpSpPr>
          <p:nvPr/>
        </p:nvGrpSpPr>
        <p:grpSpPr>
          <a:xfrm>
            <a:off x="2422483" y="2134322"/>
            <a:ext cx="6593585" cy="3575305"/>
            <a:chOff x="0" y="12953"/>
            <a:chExt cx="6593585" cy="3575305"/>
          </a:xfrm>
        </p:grpSpPr>
        <p:pic>
          <p:nvPicPr>
            <p:cNvPr id="8" name="Image 7">
              <a:extLst>
                <a:ext uri="{FF2B5EF4-FFF2-40B4-BE49-F238E27FC236}">
                  <a16:creationId xmlns:a16="http://schemas.microsoft.com/office/drawing/2014/main" id="{3EDEC528-AD8F-4219-A131-607D63FC0753}"/>
                </a:ext>
              </a:extLst>
            </p:cNvPr>
            <p:cNvPicPr/>
            <p:nvPr/>
          </p:nvPicPr>
          <p:blipFill>
            <a:blip r:embed="rId2" cstate="print"/>
            <a:stretch>
              <a:fillRect/>
            </a:stretch>
          </p:blipFill>
          <p:spPr>
            <a:xfrm>
              <a:off x="15240" y="272783"/>
              <a:ext cx="1398270" cy="950226"/>
            </a:xfrm>
            <a:prstGeom prst="rect">
              <a:avLst/>
            </a:prstGeom>
          </p:spPr>
        </p:pic>
        <p:pic>
          <p:nvPicPr>
            <p:cNvPr id="9" name="Image 8">
              <a:extLst>
                <a:ext uri="{FF2B5EF4-FFF2-40B4-BE49-F238E27FC236}">
                  <a16:creationId xmlns:a16="http://schemas.microsoft.com/office/drawing/2014/main" id="{111A1CA9-E939-46B5-9D7C-A56CF5ED4629}"/>
                </a:ext>
              </a:extLst>
            </p:cNvPr>
            <p:cNvPicPr/>
            <p:nvPr/>
          </p:nvPicPr>
          <p:blipFill>
            <a:blip r:embed="rId3" cstate="print"/>
            <a:stretch>
              <a:fillRect/>
            </a:stretch>
          </p:blipFill>
          <p:spPr>
            <a:xfrm>
              <a:off x="301752" y="2923032"/>
              <a:ext cx="2871978" cy="665226"/>
            </a:xfrm>
            <a:prstGeom prst="rect">
              <a:avLst/>
            </a:prstGeom>
          </p:spPr>
        </p:pic>
        <p:pic>
          <p:nvPicPr>
            <p:cNvPr id="10" name="Image 9">
              <a:extLst>
                <a:ext uri="{FF2B5EF4-FFF2-40B4-BE49-F238E27FC236}">
                  <a16:creationId xmlns:a16="http://schemas.microsoft.com/office/drawing/2014/main" id="{ED25512C-7201-485B-8F23-321A082AFE90}"/>
                </a:ext>
              </a:extLst>
            </p:cNvPr>
            <p:cNvPicPr/>
            <p:nvPr/>
          </p:nvPicPr>
          <p:blipFill>
            <a:blip r:embed="rId4" cstate="print"/>
            <a:stretch>
              <a:fillRect/>
            </a:stretch>
          </p:blipFill>
          <p:spPr>
            <a:xfrm>
              <a:off x="15240" y="2167127"/>
              <a:ext cx="1383030" cy="662190"/>
            </a:xfrm>
            <a:prstGeom prst="rect">
              <a:avLst/>
            </a:prstGeom>
          </p:spPr>
        </p:pic>
        <p:pic>
          <p:nvPicPr>
            <p:cNvPr id="11" name="Image 10">
              <a:extLst>
                <a:ext uri="{FF2B5EF4-FFF2-40B4-BE49-F238E27FC236}">
                  <a16:creationId xmlns:a16="http://schemas.microsoft.com/office/drawing/2014/main" id="{32631FCC-809F-4AFE-A99F-9286CE321EB1}"/>
                </a:ext>
              </a:extLst>
            </p:cNvPr>
            <p:cNvPicPr/>
            <p:nvPr/>
          </p:nvPicPr>
          <p:blipFill>
            <a:blip r:embed="rId5" cstate="print"/>
            <a:stretch>
              <a:fillRect/>
            </a:stretch>
          </p:blipFill>
          <p:spPr>
            <a:xfrm>
              <a:off x="0" y="1367015"/>
              <a:ext cx="1383030" cy="694194"/>
            </a:xfrm>
            <a:prstGeom prst="rect">
              <a:avLst/>
            </a:prstGeom>
          </p:spPr>
        </p:pic>
        <p:pic>
          <p:nvPicPr>
            <p:cNvPr id="12" name="Image 11">
              <a:extLst>
                <a:ext uri="{FF2B5EF4-FFF2-40B4-BE49-F238E27FC236}">
                  <a16:creationId xmlns:a16="http://schemas.microsoft.com/office/drawing/2014/main" id="{3E4BC057-76F7-48C6-A3EF-402EF15C60E0}"/>
                </a:ext>
              </a:extLst>
            </p:cNvPr>
            <p:cNvPicPr/>
            <p:nvPr/>
          </p:nvPicPr>
          <p:blipFill>
            <a:blip r:embed="rId6" cstate="print"/>
            <a:stretch>
              <a:fillRect/>
            </a:stretch>
          </p:blipFill>
          <p:spPr>
            <a:xfrm>
              <a:off x="3936491" y="2923032"/>
              <a:ext cx="2588514" cy="665226"/>
            </a:xfrm>
            <a:prstGeom prst="rect">
              <a:avLst/>
            </a:prstGeom>
          </p:spPr>
        </p:pic>
        <p:pic>
          <p:nvPicPr>
            <p:cNvPr id="13" name="Image 12">
              <a:extLst>
                <a:ext uri="{FF2B5EF4-FFF2-40B4-BE49-F238E27FC236}">
                  <a16:creationId xmlns:a16="http://schemas.microsoft.com/office/drawing/2014/main" id="{281B8BA6-1839-499A-A9CF-DC9BBD5ADCA3}"/>
                </a:ext>
              </a:extLst>
            </p:cNvPr>
            <p:cNvPicPr/>
            <p:nvPr/>
          </p:nvPicPr>
          <p:blipFill>
            <a:blip r:embed="rId7" cstate="print"/>
            <a:stretch>
              <a:fillRect/>
            </a:stretch>
          </p:blipFill>
          <p:spPr>
            <a:xfrm>
              <a:off x="3959352" y="1231379"/>
              <a:ext cx="2634233" cy="662190"/>
            </a:xfrm>
            <a:prstGeom prst="rect">
              <a:avLst/>
            </a:prstGeom>
          </p:spPr>
        </p:pic>
        <p:pic>
          <p:nvPicPr>
            <p:cNvPr id="14" name="Image 13">
              <a:extLst>
                <a:ext uri="{FF2B5EF4-FFF2-40B4-BE49-F238E27FC236}">
                  <a16:creationId xmlns:a16="http://schemas.microsoft.com/office/drawing/2014/main" id="{BA5F68A7-0D8C-496D-B01E-CEBF71BBCA40}"/>
                </a:ext>
              </a:extLst>
            </p:cNvPr>
            <p:cNvPicPr/>
            <p:nvPr/>
          </p:nvPicPr>
          <p:blipFill>
            <a:blip r:embed="rId8" cstate="print"/>
            <a:stretch>
              <a:fillRect/>
            </a:stretch>
          </p:blipFill>
          <p:spPr>
            <a:xfrm>
              <a:off x="4005071" y="2081783"/>
              <a:ext cx="2588514" cy="662190"/>
            </a:xfrm>
            <a:prstGeom prst="rect">
              <a:avLst/>
            </a:prstGeom>
          </p:spPr>
        </p:pic>
        <p:pic>
          <p:nvPicPr>
            <p:cNvPr id="15" name="Image 14">
              <a:extLst>
                <a:ext uri="{FF2B5EF4-FFF2-40B4-BE49-F238E27FC236}">
                  <a16:creationId xmlns:a16="http://schemas.microsoft.com/office/drawing/2014/main" id="{2DF9FA82-2FA5-42D9-8CEC-277AD5333AED}"/>
                </a:ext>
              </a:extLst>
            </p:cNvPr>
            <p:cNvPicPr/>
            <p:nvPr/>
          </p:nvPicPr>
          <p:blipFill>
            <a:blip r:embed="rId9" cstate="print"/>
            <a:stretch>
              <a:fillRect/>
            </a:stretch>
          </p:blipFill>
          <p:spPr>
            <a:xfrm>
              <a:off x="1648967" y="2138172"/>
              <a:ext cx="1957578" cy="662190"/>
            </a:xfrm>
            <a:prstGeom prst="rect">
              <a:avLst/>
            </a:prstGeom>
          </p:spPr>
        </p:pic>
        <p:pic>
          <p:nvPicPr>
            <p:cNvPr id="16" name="Image 15">
              <a:extLst>
                <a:ext uri="{FF2B5EF4-FFF2-40B4-BE49-F238E27FC236}">
                  <a16:creationId xmlns:a16="http://schemas.microsoft.com/office/drawing/2014/main" id="{4BE3221A-D4C8-410F-A01C-7929F72BF16E}"/>
                </a:ext>
              </a:extLst>
            </p:cNvPr>
            <p:cNvPicPr/>
            <p:nvPr/>
          </p:nvPicPr>
          <p:blipFill>
            <a:blip r:embed="rId10" cstate="print"/>
            <a:stretch>
              <a:fillRect/>
            </a:stretch>
          </p:blipFill>
          <p:spPr>
            <a:xfrm>
              <a:off x="1616963" y="1339583"/>
              <a:ext cx="2035302" cy="692670"/>
            </a:xfrm>
            <a:prstGeom prst="rect">
              <a:avLst/>
            </a:prstGeom>
          </p:spPr>
        </p:pic>
        <p:pic>
          <p:nvPicPr>
            <p:cNvPr id="17" name="Image 16">
              <a:extLst>
                <a:ext uri="{FF2B5EF4-FFF2-40B4-BE49-F238E27FC236}">
                  <a16:creationId xmlns:a16="http://schemas.microsoft.com/office/drawing/2014/main" id="{F70BD06B-9ADB-419E-9F5C-4E96B6EA9E1B}"/>
                </a:ext>
              </a:extLst>
            </p:cNvPr>
            <p:cNvPicPr/>
            <p:nvPr/>
          </p:nvPicPr>
          <p:blipFill>
            <a:blip r:embed="rId11" cstate="print"/>
            <a:stretch>
              <a:fillRect/>
            </a:stretch>
          </p:blipFill>
          <p:spPr>
            <a:xfrm>
              <a:off x="3951732" y="135623"/>
              <a:ext cx="2632710" cy="950226"/>
            </a:xfrm>
            <a:prstGeom prst="rect">
              <a:avLst/>
            </a:prstGeom>
          </p:spPr>
        </p:pic>
        <p:pic>
          <p:nvPicPr>
            <p:cNvPr id="18" name="Image 17">
              <a:extLst>
                <a:ext uri="{FF2B5EF4-FFF2-40B4-BE49-F238E27FC236}">
                  <a16:creationId xmlns:a16="http://schemas.microsoft.com/office/drawing/2014/main" id="{B04B6E07-BA1B-4548-BD44-AF735C268157}"/>
                </a:ext>
              </a:extLst>
            </p:cNvPr>
            <p:cNvPicPr/>
            <p:nvPr/>
          </p:nvPicPr>
          <p:blipFill>
            <a:blip r:embed="rId12" cstate="print"/>
            <a:stretch>
              <a:fillRect/>
            </a:stretch>
          </p:blipFill>
          <p:spPr>
            <a:xfrm>
              <a:off x="1484375" y="220967"/>
              <a:ext cx="2364486" cy="950226"/>
            </a:xfrm>
            <a:prstGeom prst="rect">
              <a:avLst/>
            </a:prstGeom>
          </p:spPr>
        </p:pic>
        <p:pic>
          <p:nvPicPr>
            <p:cNvPr id="19" name="Image 18">
              <a:extLst>
                <a:ext uri="{FF2B5EF4-FFF2-40B4-BE49-F238E27FC236}">
                  <a16:creationId xmlns:a16="http://schemas.microsoft.com/office/drawing/2014/main" id="{6A42DB3B-43A5-4369-92F5-76276E599A17}"/>
                </a:ext>
              </a:extLst>
            </p:cNvPr>
            <p:cNvPicPr/>
            <p:nvPr/>
          </p:nvPicPr>
          <p:blipFill>
            <a:blip r:embed="rId13" cstate="print"/>
            <a:stretch>
              <a:fillRect/>
            </a:stretch>
          </p:blipFill>
          <p:spPr>
            <a:xfrm>
              <a:off x="576833" y="2766822"/>
              <a:ext cx="248412" cy="192023"/>
            </a:xfrm>
            <a:prstGeom prst="rect">
              <a:avLst/>
            </a:prstGeom>
          </p:spPr>
        </p:pic>
        <p:sp>
          <p:nvSpPr>
            <p:cNvPr id="20" name="Graphic 16">
              <a:extLst>
                <a:ext uri="{FF2B5EF4-FFF2-40B4-BE49-F238E27FC236}">
                  <a16:creationId xmlns:a16="http://schemas.microsoft.com/office/drawing/2014/main" id="{AE3E857D-A389-4A6A-B712-D11678469EC9}"/>
                </a:ext>
              </a:extLst>
            </p:cNvPr>
            <p:cNvSpPr/>
            <p:nvPr/>
          </p:nvSpPr>
          <p:spPr>
            <a:xfrm>
              <a:off x="576833" y="2766822"/>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7">
              <a:solidFill>
                <a:srgbClr val="C0504D"/>
              </a:solidFill>
              <a:prstDash val="solid"/>
            </a:ln>
          </p:spPr>
          <p:txBody>
            <a:bodyPr wrap="square" lIns="0" tIns="0" rIns="0" bIns="0" rtlCol="0">
              <a:prstTxWarp prst="textNoShape">
                <a:avLst/>
              </a:prstTxWarp>
              <a:noAutofit/>
            </a:bodyPr>
            <a:lstStyle/>
            <a:p>
              <a:endParaRPr lang="fr-FR"/>
            </a:p>
          </p:txBody>
        </p:sp>
        <p:pic>
          <p:nvPicPr>
            <p:cNvPr id="21" name="Image 20">
              <a:extLst>
                <a:ext uri="{FF2B5EF4-FFF2-40B4-BE49-F238E27FC236}">
                  <a16:creationId xmlns:a16="http://schemas.microsoft.com/office/drawing/2014/main" id="{3F7CA339-0292-44D1-9CD2-1E67E0927C1A}"/>
                </a:ext>
              </a:extLst>
            </p:cNvPr>
            <p:cNvPicPr/>
            <p:nvPr/>
          </p:nvPicPr>
          <p:blipFill>
            <a:blip r:embed="rId13" cstate="print"/>
            <a:stretch>
              <a:fillRect/>
            </a:stretch>
          </p:blipFill>
          <p:spPr>
            <a:xfrm>
              <a:off x="553973" y="1951482"/>
              <a:ext cx="248412" cy="192023"/>
            </a:xfrm>
            <a:prstGeom prst="rect">
              <a:avLst/>
            </a:prstGeom>
          </p:spPr>
        </p:pic>
        <p:sp>
          <p:nvSpPr>
            <p:cNvPr id="22" name="Graphic 18">
              <a:extLst>
                <a:ext uri="{FF2B5EF4-FFF2-40B4-BE49-F238E27FC236}">
                  <a16:creationId xmlns:a16="http://schemas.microsoft.com/office/drawing/2014/main" id="{6805B971-4CBB-4636-A995-DA6C01E69DD4}"/>
                </a:ext>
              </a:extLst>
            </p:cNvPr>
            <p:cNvSpPr/>
            <p:nvPr/>
          </p:nvSpPr>
          <p:spPr>
            <a:xfrm>
              <a:off x="553973" y="1951482"/>
              <a:ext cx="248920" cy="192405"/>
            </a:xfrm>
            <a:custGeom>
              <a:avLst/>
              <a:gdLst/>
              <a:ahLst/>
              <a:cxnLst/>
              <a:rect l="l" t="t" r="r" b="b"/>
              <a:pathLst>
                <a:path w="248920" h="192405">
                  <a:moveTo>
                    <a:pt x="0" y="96011"/>
                  </a:moveTo>
                  <a:lnTo>
                    <a:pt x="124206" y="0"/>
                  </a:lnTo>
                  <a:lnTo>
                    <a:pt x="248412" y="96011"/>
                  </a:lnTo>
                  <a:lnTo>
                    <a:pt x="186309" y="96011"/>
                  </a:lnTo>
                  <a:lnTo>
                    <a:pt x="186309" y="192023"/>
                  </a:lnTo>
                  <a:lnTo>
                    <a:pt x="62103" y="192023"/>
                  </a:lnTo>
                  <a:lnTo>
                    <a:pt x="62103" y="96011"/>
                  </a:lnTo>
                  <a:lnTo>
                    <a:pt x="0" y="96011"/>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23" name="Image 22">
              <a:extLst>
                <a:ext uri="{FF2B5EF4-FFF2-40B4-BE49-F238E27FC236}">
                  <a16:creationId xmlns:a16="http://schemas.microsoft.com/office/drawing/2014/main" id="{E509A1B9-84B2-4496-8D09-DB80538529EA}"/>
                </a:ext>
              </a:extLst>
            </p:cNvPr>
            <p:cNvPicPr/>
            <p:nvPr/>
          </p:nvPicPr>
          <p:blipFill>
            <a:blip r:embed="rId14" cstate="print"/>
            <a:stretch>
              <a:fillRect/>
            </a:stretch>
          </p:blipFill>
          <p:spPr>
            <a:xfrm>
              <a:off x="2695194" y="2753105"/>
              <a:ext cx="248412" cy="192023"/>
            </a:xfrm>
            <a:prstGeom prst="rect">
              <a:avLst/>
            </a:prstGeom>
          </p:spPr>
        </p:pic>
        <p:sp>
          <p:nvSpPr>
            <p:cNvPr id="24" name="Graphic 20">
              <a:extLst>
                <a:ext uri="{FF2B5EF4-FFF2-40B4-BE49-F238E27FC236}">
                  <a16:creationId xmlns:a16="http://schemas.microsoft.com/office/drawing/2014/main" id="{2A5C8B61-7ABE-4204-A380-48541CC35EB2}"/>
                </a:ext>
              </a:extLst>
            </p:cNvPr>
            <p:cNvSpPr/>
            <p:nvPr/>
          </p:nvSpPr>
          <p:spPr>
            <a:xfrm>
              <a:off x="2695194" y="2753105"/>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7">
              <a:solidFill>
                <a:srgbClr val="8063A1"/>
              </a:solidFill>
              <a:prstDash val="solid"/>
            </a:ln>
          </p:spPr>
          <p:txBody>
            <a:bodyPr wrap="square" lIns="0" tIns="0" rIns="0" bIns="0" rtlCol="0">
              <a:prstTxWarp prst="textNoShape">
                <a:avLst/>
              </a:prstTxWarp>
              <a:noAutofit/>
            </a:bodyPr>
            <a:lstStyle/>
            <a:p>
              <a:endParaRPr lang="fr-FR"/>
            </a:p>
          </p:txBody>
        </p:sp>
        <p:pic>
          <p:nvPicPr>
            <p:cNvPr id="25" name="Image 24">
              <a:extLst>
                <a:ext uri="{FF2B5EF4-FFF2-40B4-BE49-F238E27FC236}">
                  <a16:creationId xmlns:a16="http://schemas.microsoft.com/office/drawing/2014/main" id="{6BC8E5B2-1248-483A-B9BF-314A8882EBAE}"/>
                </a:ext>
              </a:extLst>
            </p:cNvPr>
            <p:cNvPicPr/>
            <p:nvPr/>
          </p:nvPicPr>
          <p:blipFill>
            <a:blip r:embed="rId14" cstate="print"/>
            <a:stretch>
              <a:fillRect/>
            </a:stretch>
          </p:blipFill>
          <p:spPr>
            <a:xfrm>
              <a:off x="2663189" y="1977389"/>
              <a:ext cx="248412" cy="193547"/>
            </a:xfrm>
            <a:prstGeom prst="rect">
              <a:avLst/>
            </a:prstGeom>
          </p:spPr>
        </p:pic>
        <p:sp>
          <p:nvSpPr>
            <p:cNvPr id="26" name="Graphic 22">
              <a:extLst>
                <a:ext uri="{FF2B5EF4-FFF2-40B4-BE49-F238E27FC236}">
                  <a16:creationId xmlns:a16="http://schemas.microsoft.com/office/drawing/2014/main" id="{09AC50EF-22D4-4AE0-952C-880810213C06}"/>
                </a:ext>
              </a:extLst>
            </p:cNvPr>
            <p:cNvSpPr/>
            <p:nvPr/>
          </p:nvSpPr>
          <p:spPr>
            <a:xfrm>
              <a:off x="2663189" y="1977389"/>
              <a:ext cx="248920" cy="193675"/>
            </a:xfrm>
            <a:custGeom>
              <a:avLst/>
              <a:gdLst/>
              <a:ahLst/>
              <a:cxnLst/>
              <a:rect l="l" t="t" r="r" b="b"/>
              <a:pathLst>
                <a:path w="248920" h="193675">
                  <a:moveTo>
                    <a:pt x="0" y="96774"/>
                  </a:moveTo>
                  <a:lnTo>
                    <a:pt x="124206" y="0"/>
                  </a:lnTo>
                  <a:lnTo>
                    <a:pt x="248412" y="96774"/>
                  </a:lnTo>
                  <a:lnTo>
                    <a:pt x="186309" y="96774"/>
                  </a:lnTo>
                  <a:lnTo>
                    <a:pt x="186309" y="193547"/>
                  </a:lnTo>
                  <a:lnTo>
                    <a:pt x="62102" y="193547"/>
                  </a:lnTo>
                  <a:lnTo>
                    <a:pt x="62102" y="96774"/>
                  </a:lnTo>
                  <a:lnTo>
                    <a:pt x="0" y="96774"/>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pic>
          <p:nvPicPr>
            <p:cNvPr id="27" name="Image 26">
              <a:extLst>
                <a:ext uri="{FF2B5EF4-FFF2-40B4-BE49-F238E27FC236}">
                  <a16:creationId xmlns:a16="http://schemas.microsoft.com/office/drawing/2014/main" id="{EDB0ACB9-DA8C-4B56-9B45-91FE2C7D52E1}"/>
                </a:ext>
              </a:extLst>
            </p:cNvPr>
            <p:cNvPicPr/>
            <p:nvPr/>
          </p:nvPicPr>
          <p:blipFill>
            <a:blip r:embed="rId15" cstate="print"/>
            <a:stretch>
              <a:fillRect/>
            </a:stretch>
          </p:blipFill>
          <p:spPr>
            <a:xfrm>
              <a:off x="5232653" y="2710433"/>
              <a:ext cx="248412" cy="193547"/>
            </a:xfrm>
            <a:prstGeom prst="rect">
              <a:avLst/>
            </a:prstGeom>
          </p:spPr>
        </p:pic>
        <p:sp>
          <p:nvSpPr>
            <p:cNvPr id="28" name="Graphic 24">
              <a:extLst>
                <a:ext uri="{FF2B5EF4-FFF2-40B4-BE49-F238E27FC236}">
                  <a16:creationId xmlns:a16="http://schemas.microsoft.com/office/drawing/2014/main" id="{74740776-87CC-451C-A16E-08F9786DC604}"/>
                </a:ext>
              </a:extLst>
            </p:cNvPr>
            <p:cNvSpPr/>
            <p:nvPr/>
          </p:nvSpPr>
          <p:spPr>
            <a:xfrm>
              <a:off x="5232653" y="2710433"/>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2" y="193547"/>
                  </a:lnTo>
                  <a:lnTo>
                    <a:pt x="62102" y="96773"/>
                  </a:lnTo>
                  <a:lnTo>
                    <a:pt x="0" y="96773"/>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29" name="Image 28">
              <a:extLst>
                <a:ext uri="{FF2B5EF4-FFF2-40B4-BE49-F238E27FC236}">
                  <a16:creationId xmlns:a16="http://schemas.microsoft.com/office/drawing/2014/main" id="{CB4B2D1B-1F45-4F58-9D5E-BD48A7239205}"/>
                </a:ext>
              </a:extLst>
            </p:cNvPr>
            <p:cNvPicPr/>
            <p:nvPr/>
          </p:nvPicPr>
          <p:blipFill>
            <a:blip r:embed="rId16" cstate="print"/>
            <a:stretch>
              <a:fillRect/>
            </a:stretch>
          </p:blipFill>
          <p:spPr>
            <a:xfrm>
              <a:off x="5270753" y="1831085"/>
              <a:ext cx="248412" cy="193548"/>
            </a:xfrm>
            <a:prstGeom prst="rect">
              <a:avLst/>
            </a:prstGeom>
          </p:spPr>
        </p:pic>
        <p:sp>
          <p:nvSpPr>
            <p:cNvPr id="30" name="Graphic 26">
              <a:extLst>
                <a:ext uri="{FF2B5EF4-FFF2-40B4-BE49-F238E27FC236}">
                  <a16:creationId xmlns:a16="http://schemas.microsoft.com/office/drawing/2014/main" id="{AE918495-F9AA-49B5-A914-ABD123D9AB72}"/>
                </a:ext>
              </a:extLst>
            </p:cNvPr>
            <p:cNvSpPr/>
            <p:nvPr/>
          </p:nvSpPr>
          <p:spPr>
            <a:xfrm>
              <a:off x="5270753" y="1831085"/>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2" y="193547"/>
                  </a:lnTo>
                  <a:lnTo>
                    <a:pt x="62102" y="96773"/>
                  </a:lnTo>
                  <a:lnTo>
                    <a:pt x="0" y="96773"/>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31" name="Image 30">
              <a:extLst>
                <a:ext uri="{FF2B5EF4-FFF2-40B4-BE49-F238E27FC236}">
                  <a16:creationId xmlns:a16="http://schemas.microsoft.com/office/drawing/2014/main" id="{555F6525-AED7-4684-A598-1B6DAE62F9FA}"/>
                </a:ext>
              </a:extLst>
            </p:cNvPr>
            <p:cNvPicPr/>
            <p:nvPr/>
          </p:nvPicPr>
          <p:blipFill>
            <a:blip r:embed="rId14" cstate="print"/>
            <a:stretch>
              <a:fillRect/>
            </a:stretch>
          </p:blipFill>
          <p:spPr>
            <a:xfrm>
              <a:off x="576833" y="1168146"/>
              <a:ext cx="248412" cy="193547"/>
            </a:xfrm>
            <a:prstGeom prst="rect">
              <a:avLst/>
            </a:prstGeom>
          </p:spPr>
        </p:pic>
        <p:sp>
          <p:nvSpPr>
            <p:cNvPr id="32" name="Graphic 28">
              <a:extLst>
                <a:ext uri="{FF2B5EF4-FFF2-40B4-BE49-F238E27FC236}">
                  <a16:creationId xmlns:a16="http://schemas.microsoft.com/office/drawing/2014/main" id="{12DDC557-F7CA-4877-AE0B-EB950C10DED6}"/>
                </a:ext>
              </a:extLst>
            </p:cNvPr>
            <p:cNvSpPr/>
            <p:nvPr/>
          </p:nvSpPr>
          <p:spPr>
            <a:xfrm>
              <a:off x="576833" y="1168146"/>
              <a:ext cx="248920" cy="193675"/>
            </a:xfrm>
            <a:custGeom>
              <a:avLst/>
              <a:gdLst/>
              <a:ahLst/>
              <a:cxnLst/>
              <a:rect l="l" t="t" r="r" b="b"/>
              <a:pathLst>
                <a:path w="248920" h="193675">
                  <a:moveTo>
                    <a:pt x="0" y="96774"/>
                  </a:moveTo>
                  <a:lnTo>
                    <a:pt x="124206" y="0"/>
                  </a:lnTo>
                  <a:lnTo>
                    <a:pt x="248412" y="96774"/>
                  </a:lnTo>
                  <a:lnTo>
                    <a:pt x="186309" y="96774"/>
                  </a:lnTo>
                  <a:lnTo>
                    <a:pt x="186309" y="193548"/>
                  </a:lnTo>
                  <a:lnTo>
                    <a:pt x="62103" y="193548"/>
                  </a:lnTo>
                  <a:lnTo>
                    <a:pt x="62103" y="96774"/>
                  </a:lnTo>
                  <a:lnTo>
                    <a:pt x="0" y="96774"/>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33" name="Image 32">
              <a:extLst>
                <a:ext uri="{FF2B5EF4-FFF2-40B4-BE49-F238E27FC236}">
                  <a16:creationId xmlns:a16="http://schemas.microsoft.com/office/drawing/2014/main" id="{69973900-60A9-456E-9E3C-9B15D13FA25B}"/>
                </a:ext>
              </a:extLst>
            </p:cNvPr>
            <p:cNvPicPr/>
            <p:nvPr/>
          </p:nvPicPr>
          <p:blipFill>
            <a:blip r:embed="rId15" cstate="print"/>
            <a:stretch>
              <a:fillRect/>
            </a:stretch>
          </p:blipFill>
          <p:spPr>
            <a:xfrm>
              <a:off x="2637282" y="1151382"/>
              <a:ext cx="248412" cy="193547"/>
            </a:xfrm>
            <a:prstGeom prst="rect">
              <a:avLst/>
            </a:prstGeom>
          </p:spPr>
        </p:pic>
        <p:sp>
          <p:nvSpPr>
            <p:cNvPr id="34" name="Graphic 30">
              <a:extLst>
                <a:ext uri="{FF2B5EF4-FFF2-40B4-BE49-F238E27FC236}">
                  <a16:creationId xmlns:a16="http://schemas.microsoft.com/office/drawing/2014/main" id="{C56459DD-378B-4797-9DED-561F98DB18A5}"/>
                </a:ext>
              </a:extLst>
            </p:cNvPr>
            <p:cNvSpPr/>
            <p:nvPr/>
          </p:nvSpPr>
          <p:spPr>
            <a:xfrm>
              <a:off x="2637282" y="1151382"/>
              <a:ext cx="248920" cy="193675"/>
            </a:xfrm>
            <a:custGeom>
              <a:avLst/>
              <a:gdLst/>
              <a:ahLst/>
              <a:cxnLst/>
              <a:rect l="l" t="t" r="r" b="b"/>
              <a:pathLst>
                <a:path w="248920" h="193675">
                  <a:moveTo>
                    <a:pt x="0" y="96773"/>
                  </a:moveTo>
                  <a:lnTo>
                    <a:pt x="124206" y="0"/>
                  </a:lnTo>
                  <a:lnTo>
                    <a:pt x="248412" y="96773"/>
                  </a:lnTo>
                  <a:lnTo>
                    <a:pt x="186309" y="96773"/>
                  </a:lnTo>
                  <a:lnTo>
                    <a:pt x="186309" y="193547"/>
                  </a:lnTo>
                  <a:lnTo>
                    <a:pt x="62103" y="193547"/>
                  </a:lnTo>
                  <a:lnTo>
                    <a:pt x="62103" y="96773"/>
                  </a:lnTo>
                  <a:lnTo>
                    <a:pt x="0" y="96773"/>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pic>
          <p:nvPicPr>
            <p:cNvPr id="35" name="Image 34">
              <a:extLst>
                <a:ext uri="{FF2B5EF4-FFF2-40B4-BE49-F238E27FC236}">
                  <a16:creationId xmlns:a16="http://schemas.microsoft.com/office/drawing/2014/main" id="{D1D87F5B-59E1-40BD-8445-0FE1A6FE3696}"/>
                </a:ext>
              </a:extLst>
            </p:cNvPr>
            <p:cNvPicPr/>
            <p:nvPr/>
          </p:nvPicPr>
          <p:blipFill>
            <a:blip r:embed="rId15" cstate="print"/>
            <a:stretch>
              <a:fillRect/>
            </a:stretch>
          </p:blipFill>
          <p:spPr>
            <a:xfrm>
              <a:off x="5232653" y="1024889"/>
              <a:ext cx="248412" cy="192024"/>
            </a:xfrm>
            <a:prstGeom prst="rect">
              <a:avLst/>
            </a:prstGeom>
          </p:spPr>
        </p:pic>
        <p:sp>
          <p:nvSpPr>
            <p:cNvPr id="36" name="Graphic 32">
              <a:extLst>
                <a:ext uri="{FF2B5EF4-FFF2-40B4-BE49-F238E27FC236}">
                  <a16:creationId xmlns:a16="http://schemas.microsoft.com/office/drawing/2014/main" id="{6C9A022F-D185-4F5D-8EA5-5589EBFFACEC}"/>
                </a:ext>
              </a:extLst>
            </p:cNvPr>
            <p:cNvSpPr/>
            <p:nvPr/>
          </p:nvSpPr>
          <p:spPr>
            <a:xfrm>
              <a:off x="5232653" y="1024889"/>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2" y="192024"/>
                  </a:lnTo>
                  <a:lnTo>
                    <a:pt x="62102" y="96012"/>
                  </a:lnTo>
                  <a:lnTo>
                    <a:pt x="0" y="96012"/>
                  </a:lnTo>
                  <a:close/>
                </a:path>
              </a:pathLst>
            </a:custGeom>
            <a:ln w="25908">
              <a:solidFill>
                <a:srgbClr val="4AACC5"/>
              </a:solidFill>
              <a:prstDash val="solid"/>
            </a:ln>
          </p:spPr>
          <p:txBody>
            <a:bodyPr wrap="square" lIns="0" tIns="0" rIns="0" bIns="0" rtlCol="0">
              <a:prstTxWarp prst="textNoShape">
                <a:avLst/>
              </a:prstTxWarp>
              <a:noAutofit/>
            </a:bodyPr>
            <a:lstStyle/>
            <a:p>
              <a:endParaRPr lang="fr-FR"/>
            </a:p>
          </p:txBody>
        </p:sp>
        <p:pic>
          <p:nvPicPr>
            <p:cNvPr id="37" name="Image 36">
              <a:extLst>
                <a:ext uri="{FF2B5EF4-FFF2-40B4-BE49-F238E27FC236}">
                  <a16:creationId xmlns:a16="http://schemas.microsoft.com/office/drawing/2014/main" id="{CF94E8A5-A2FA-43EE-9C98-7058823B5D73}"/>
                </a:ext>
              </a:extLst>
            </p:cNvPr>
            <p:cNvPicPr/>
            <p:nvPr/>
          </p:nvPicPr>
          <p:blipFill>
            <a:blip r:embed="rId17" cstate="print"/>
            <a:stretch>
              <a:fillRect/>
            </a:stretch>
          </p:blipFill>
          <p:spPr>
            <a:xfrm>
              <a:off x="3048000" y="2272283"/>
              <a:ext cx="1165860" cy="998232"/>
            </a:xfrm>
            <a:prstGeom prst="rect">
              <a:avLst/>
            </a:prstGeom>
          </p:spPr>
        </p:pic>
        <p:sp>
          <p:nvSpPr>
            <p:cNvPr id="38" name="Graphic 34">
              <a:extLst>
                <a:ext uri="{FF2B5EF4-FFF2-40B4-BE49-F238E27FC236}">
                  <a16:creationId xmlns:a16="http://schemas.microsoft.com/office/drawing/2014/main" id="{10FED77E-EAFD-4FC9-A092-9190D871880A}"/>
                </a:ext>
              </a:extLst>
            </p:cNvPr>
            <p:cNvSpPr/>
            <p:nvPr/>
          </p:nvSpPr>
          <p:spPr>
            <a:xfrm>
              <a:off x="3090798" y="2410205"/>
              <a:ext cx="969010" cy="802640"/>
            </a:xfrm>
            <a:custGeom>
              <a:avLst/>
              <a:gdLst/>
              <a:ahLst/>
              <a:cxnLst/>
              <a:rect l="l" t="t" r="r" b="b"/>
              <a:pathLst>
                <a:path w="969010" h="802640">
                  <a:moveTo>
                    <a:pt x="929198" y="32658"/>
                  </a:moveTo>
                  <a:lnTo>
                    <a:pt x="903900" y="36787"/>
                  </a:lnTo>
                  <a:lnTo>
                    <a:pt x="0" y="782091"/>
                  </a:lnTo>
                  <a:lnTo>
                    <a:pt x="16510" y="802081"/>
                  </a:lnTo>
                  <a:lnTo>
                    <a:pt x="920295" y="56824"/>
                  </a:lnTo>
                  <a:lnTo>
                    <a:pt x="929198" y="32658"/>
                  </a:lnTo>
                  <a:close/>
                </a:path>
                <a:path w="969010" h="802640">
                  <a:moveTo>
                    <a:pt x="966537" y="6350"/>
                  </a:moveTo>
                  <a:lnTo>
                    <a:pt x="940815" y="6350"/>
                  </a:lnTo>
                  <a:lnTo>
                    <a:pt x="957326" y="26289"/>
                  </a:lnTo>
                  <a:lnTo>
                    <a:pt x="920295" y="56824"/>
                  </a:lnTo>
                  <a:lnTo>
                    <a:pt x="905763" y="96266"/>
                  </a:lnTo>
                  <a:lnTo>
                    <a:pt x="903351" y="102971"/>
                  </a:lnTo>
                  <a:lnTo>
                    <a:pt x="906779" y="110426"/>
                  </a:lnTo>
                  <a:lnTo>
                    <a:pt x="920114" y="115379"/>
                  </a:lnTo>
                  <a:lnTo>
                    <a:pt x="927607" y="111937"/>
                  </a:lnTo>
                  <a:lnTo>
                    <a:pt x="930020" y="105232"/>
                  </a:lnTo>
                  <a:lnTo>
                    <a:pt x="966537" y="6350"/>
                  </a:lnTo>
                  <a:close/>
                </a:path>
                <a:path w="969010" h="802640">
                  <a:moveTo>
                    <a:pt x="945337" y="11811"/>
                  </a:moveTo>
                  <a:lnTo>
                    <a:pt x="936878" y="11811"/>
                  </a:lnTo>
                  <a:lnTo>
                    <a:pt x="951102" y="29083"/>
                  </a:lnTo>
                  <a:lnTo>
                    <a:pt x="929198" y="32658"/>
                  </a:lnTo>
                  <a:lnTo>
                    <a:pt x="920295" y="56824"/>
                  </a:lnTo>
                  <a:lnTo>
                    <a:pt x="957326" y="26289"/>
                  </a:lnTo>
                  <a:lnTo>
                    <a:pt x="945337" y="11811"/>
                  </a:lnTo>
                  <a:close/>
                </a:path>
                <a:path w="969010" h="802640">
                  <a:moveTo>
                    <a:pt x="968882" y="0"/>
                  </a:moveTo>
                  <a:lnTo>
                    <a:pt x="851026" y="19177"/>
                  </a:lnTo>
                  <a:lnTo>
                    <a:pt x="846327" y="25781"/>
                  </a:lnTo>
                  <a:lnTo>
                    <a:pt x="848613" y="39928"/>
                  </a:lnTo>
                  <a:lnTo>
                    <a:pt x="855217" y="44716"/>
                  </a:lnTo>
                  <a:lnTo>
                    <a:pt x="903900" y="36787"/>
                  </a:lnTo>
                  <a:lnTo>
                    <a:pt x="940815" y="6350"/>
                  </a:lnTo>
                  <a:lnTo>
                    <a:pt x="966537" y="6350"/>
                  </a:lnTo>
                  <a:lnTo>
                    <a:pt x="968882" y="0"/>
                  </a:lnTo>
                  <a:close/>
                </a:path>
                <a:path w="969010" h="802640">
                  <a:moveTo>
                    <a:pt x="940815" y="6350"/>
                  </a:moveTo>
                  <a:lnTo>
                    <a:pt x="903900" y="36787"/>
                  </a:lnTo>
                  <a:lnTo>
                    <a:pt x="929198" y="32658"/>
                  </a:lnTo>
                  <a:lnTo>
                    <a:pt x="936878" y="11811"/>
                  </a:lnTo>
                  <a:lnTo>
                    <a:pt x="945337" y="11811"/>
                  </a:lnTo>
                  <a:lnTo>
                    <a:pt x="940815" y="6350"/>
                  </a:lnTo>
                  <a:close/>
                </a:path>
                <a:path w="969010" h="802640">
                  <a:moveTo>
                    <a:pt x="936878" y="11811"/>
                  </a:moveTo>
                  <a:lnTo>
                    <a:pt x="929198" y="32658"/>
                  </a:lnTo>
                  <a:lnTo>
                    <a:pt x="951102" y="29083"/>
                  </a:lnTo>
                  <a:lnTo>
                    <a:pt x="936878" y="11811"/>
                  </a:lnTo>
                  <a:close/>
                </a:path>
              </a:pathLst>
            </a:custGeom>
            <a:solidFill>
              <a:srgbClr val="F79546"/>
            </a:solidFill>
          </p:spPr>
          <p:txBody>
            <a:bodyPr wrap="square" lIns="0" tIns="0" rIns="0" bIns="0" rtlCol="0">
              <a:prstTxWarp prst="textNoShape">
                <a:avLst/>
              </a:prstTxWarp>
              <a:noAutofit/>
            </a:bodyPr>
            <a:lstStyle/>
            <a:p>
              <a:endParaRPr lang="fr-FR"/>
            </a:p>
          </p:txBody>
        </p:sp>
        <p:pic>
          <p:nvPicPr>
            <p:cNvPr id="39" name="Image 38">
              <a:extLst>
                <a:ext uri="{FF2B5EF4-FFF2-40B4-BE49-F238E27FC236}">
                  <a16:creationId xmlns:a16="http://schemas.microsoft.com/office/drawing/2014/main" id="{69455C1A-7748-4522-B9E2-08688020F0DA}"/>
                </a:ext>
              </a:extLst>
            </p:cNvPr>
            <p:cNvPicPr/>
            <p:nvPr/>
          </p:nvPicPr>
          <p:blipFill>
            <a:blip r:embed="rId13" cstate="print"/>
            <a:stretch>
              <a:fillRect/>
            </a:stretch>
          </p:blipFill>
          <p:spPr>
            <a:xfrm>
              <a:off x="569213" y="12953"/>
              <a:ext cx="248412" cy="192024"/>
            </a:xfrm>
            <a:prstGeom prst="rect">
              <a:avLst/>
            </a:prstGeom>
          </p:spPr>
        </p:pic>
        <p:sp>
          <p:nvSpPr>
            <p:cNvPr id="40" name="Graphic 36">
              <a:extLst>
                <a:ext uri="{FF2B5EF4-FFF2-40B4-BE49-F238E27FC236}">
                  <a16:creationId xmlns:a16="http://schemas.microsoft.com/office/drawing/2014/main" id="{4D15B372-05AE-4AFB-8E31-6BEC892D6828}"/>
                </a:ext>
              </a:extLst>
            </p:cNvPr>
            <p:cNvSpPr/>
            <p:nvPr/>
          </p:nvSpPr>
          <p:spPr>
            <a:xfrm>
              <a:off x="569213" y="12953"/>
              <a:ext cx="248920" cy="192405"/>
            </a:xfrm>
            <a:custGeom>
              <a:avLst/>
              <a:gdLst/>
              <a:ahLst/>
              <a:cxnLst/>
              <a:rect l="l" t="t" r="r" b="b"/>
              <a:pathLst>
                <a:path w="248920" h="192405">
                  <a:moveTo>
                    <a:pt x="0" y="96012"/>
                  </a:moveTo>
                  <a:lnTo>
                    <a:pt x="124206" y="0"/>
                  </a:lnTo>
                  <a:lnTo>
                    <a:pt x="248412" y="96012"/>
                  </a:lnTo>
                  <a:lnTo>
                    <a:pt x="186309" y="96012"/>
                  </a:lnTo>
                  <a:lnTo>
                    <a:pt x="186309" y="192024"/>
                  </a:lnTo>
                  <a:lnTo>
                    <a:pt x="62103" y="192024"/>
                  </a:lnTo>
                  <a:lnTo>
                    <a:pt x="62103" y="96012"/>
                  </a:lnTo>
                  <a:lnTo>
                    <a:pt x="0" y="96012"/>
                  </a:lnTo>
                  <a:close/>
                </a:path>
              </a:pathLst>
            </a:custGeom>
            <a:ln w="25908">
              <a:solidFill>
                <a:srgbClr val="C0504D"/>
              </a:solidFill>
              <a:prstDash val="solid"/>
            </a:ln>
          </p:spPr>
          <p:txBody>
            <a:bodyPr wrap="square" lIns="0" tIns="0" rIns="0" bIns="0" rtlCol="0">
              <a:prstTxWarp prst="textNoShape">
                <a:avLst/>
              </a:prstTxWarp>
              <a:noAutofit/>
            </a:bodyPr>
            <a:lstStyle/>
            <a:p>
              <a:endParaRPr lang="fr-FR"/>
            </a:p>
          </p:txBody>
        </p:sp>
        <p:pic>
          <p:nvPicPr>
            <p:cNvPr id="41" name="Image 40">
              <a:extLst>
                <a:ext uri="{FF2B5EF4-FFF2-40B4-BE49-F238E27FC236}">
                  <a16:creationId xmlns:a16="http://schemas.microsoft.com/office/drawing/2014/main" id="{8080059E-BB4D-43AB-A23C-166B9A417F25}"/>
                </a:ext>
              </a:extLst>
            </p:cNvPr>
            <p:cNvPicPr/>
            <p:nvPr/>
          </p:nvPicPr>
          <p:blipFill>
            <a:blip r:embed="rId18" cstate="print"/>
            <a:stretch>
              <a:fillRect/>
            </a:stretch>
          </p:blipFill>
          <p:spPr>
            <a:xfrm>
              <a:off x="3061716" y="3064764"/>
              <a:ext cx="1121664" cy="310959"/>
            </a:xfrm>
            <a:prstGeom prst="rect">
              <a:avLst/>
            </a:prstGeom>
          </p:spPr>
        </p:pic>
        <p:sp>
          <p:nvSpPr>
            <p:cNvPr id="42" name="Graphic 38">
              <a:extLst>
                <a:ext uri="{FF2B5EF4-FFF2-40B4-BE49-F238E27FC236}">
                  <a16:creationId xmlns:a16="http://schemas.microsoft.com/office/drawing/2014/main" id="{E128555C-E6BB-4740-ABE2-C746B951F670}"/>
                </a:ext>
              </a:extLst>
            </p:cNvPr>
            <p:cNvSpPr/>
            <p:nvPr/>
          </p:nvSpPr>
          <p:spPr>
            <a:xfrm>
              <a:off x="3104260" y="3149333"/>
              <a:ext cx="925830" cy="126364"/>
            </a:xfrm>
            <a:custGeom>
              <a:avLst/>
              <a:gdLst/>
              <a:ahLst/>
              <a:cxnLst/>
              <a:rect l="l" t="t" r="r" b="b"/>
              <a:pathLst>
                <a:path w="925830" h="126364">
                  <a:moveTo>
                    <a:pt x="851337" y="45184"/>
                  </a:moveTo>
                  <a:lnTo>
                    <a:pt x="0" y="100304"/>
                  </a:lnTo>
                  <a:lnTo>
                    <a:pt x="1777" y="126161"/>
                  </a:lnTo>
                  <a:lnTo>
                    <a:pt x="853000" y="71028"/>
                  </a:lnTo>
                  <a:lnTo>
                    <a:pt x="874310" y="56660"/>
                  </a:lnTo>
                  <a:lnTo>
                    <a:pt x="851337" y="45184"/>
                  </a:lnTo>
                  <a:close/>
                </a:path>
                <a:path w="925830" h="126364">
                  <a:moveTo>
                    <a:pt x="903040" y="42087"/>
                  </a:moveTo>
                  <a:lnTo>
                    <a:pt x="899160" y="42087"/>
                  </a:lnTo>
                  <a:lnTo>
                    <a:pt x="900725" y="66598"/>
                  </a:lnTo>
                  <a:lnTo>
                    <a:pt x="900811" y="67932"/>
                  </a:lnTo>
                  <a:lnTo>
                    <a:pt x="853000" y="71028"/>
                  </a:lnTo>
                  <a:lnTo>
                    <a:pt x="812164" y="98526"/>
                  </a:lnTo>
                  <a:lnTo>
                    <a:pt x="810640" y="106578"/>
                  </a:lnTo>
                  <a:lnTo>
                    <a:pt x="814577" y="112509"/>
                  </a:lnTo>
                  <a:lnTo>
                    <a:pt x="818641" y="118452"/>
                  </a:lnTo>
                  <a:lnTo>
                    <a:pt x="826642" y="120014"/>
                  </a:lnTo>
                  <a:lnTo>
                    <a:pt x="925576" y="53352"/>
                  </a:lnTo>
                  <a:lnTo>
                    <a:pt x="903040" y="42087"/>
                  </a:lnTo>
                  <a:close/>
                </a:path>
                <a:path w="925830" h="126364">
                  <a:moveTo>
                    <a:pt x="874310" y="56660"/>
                  </a:moveTo>
                  <a:lnTo>
                    <a:pt x="853000" y="71028"/>
                  </a:lnTo>
                  <a:lnTo>
                    <a:pt x="900811" y="67932"/>
                  </a:lnTo>
                  <a:lnTo>
                    <a:pt x="900725" y="66598"/>
                  </a:lnTo>
                  <a:lnTo>
                    <a:pt x="894206" y="66598"/>
                  </a:lnTo>
                  <a:lnTo>
                    <a:pt x="874310" y="56660"/>
                  </a:lnTo>
                  <a:close/>
                </a:path>
                <a:path w="925830" h="126364">
                  <a:moveTo>
                    <a:pt x="892682" y="44272"/>
                  </a:moveTo>
                  <a:lnTo>
                    <a:pt x="874310" y="56660"/>
                  </a:lnTo>
                  <a:lnTo>
                    <a:pt x="894206" y="66598"/>
                  </a:lnTo>
                  <a:lnTo>
                    <a:pt x="892745" y="45184"/>
                  </a:lnTo>
                  <a:lnTo>
                    <a:pt x="892682" y="44272"/>
                  </a:lnTo>
                  <a:close/>
                </a:path>
                <a:path w="925830" h="126364">
                  <a:moveTo>
                    <a:pt x="899299" y="44272"/>
                  </a:moveTo>
                  <a:lnTo>
                    <a:pt x="892682" y="44272"/>
                  </a:lnTo>
                  <a:lnTo>
                    <a:pt x="894206" y="66598"/>
                  </a:lnTo>
                  <a:lnTo>
                    <a:pt x="900725" y="66598"/>
                  </a:lnTo>
                  <a:lnTo>
                    <a:pt x="899357" y="45184"/>
                  </a:lnTo>
                  <a:lnTo>
                    <a:pt x="899299" y="44272"/>
                  </a:lnTo>
                  <a:close/>
                </a:path>
                <a:path w="925830" h="126364">
                  <a:moveTo>
                    <a:pt x="899160" y="42087"/>
                  </a:moveTo>
                  <a:lnTo>
                    <a:pt x="851337" y="45184"/>
                  </a:lnTo>
                  <a:lnTo>
                    <a:pt x="874310" y="56660"/>
                  </a:lnTo>
                  <a:lnTo>
                    <a:pt x="892682" y="44272"/>
                  </a:lnTo>
                  <a:lnTo>
                    <a:pt x="899299" y="44272"/>
                  </a:lnTo>
                  <a:lnTo>
                    <a:pt x="899160" y="42087"/>
                  </a:lnTo>
                  <a:close/>
                </a:path>
                <a:path w="925830" h="126364">
                  <a:moveTo>
                    <a:pt x="818895" y="0"/>
                  </a:moveTo>
                  <a:lnTo>
                    <a:pt x="811149" y="2603"/>
                  </a:lnTo>
                  <a:lnTo>
                    <a:pt x="807846" y="9004"/>
                  </a:lnTo>
                  <a:lnTo>
                    <a:pt x="804671" y="15392"/>
                  </a:lnTo>
                  <a:lnTo>
                    <a:pt x="807338" y="23177"/>
                  </a:lnTo>
                  <a:lnTo>
                    <a:pt x="851337" y="45184"/>
                  </a:lnTo>
                  <a:lnTo>
                    <a:pt x="899160" y="42087"/>
                  </a:lnTo>
                  <a:lnTo>
                    <a:pt x="903040" y="42087"/>
                  </a:lnTo>
                  <a:lnTo>
                    <a:pt x="818895" y="0"/>
                  </a:lnTo>
                  <a:close/>
                </a:path>
              </a:pathLst>
            </a:custGeom>
            <a:solidFill>
              <a:srgbClr val="F79546"/>
            </a:solidFill>
          </p:spPr>
          <p:txBody>
            <a:bodyPr wrap="square" lIns="0" tIns="0" rIns="0" bIns="0" rtlCol="0">
              <a:prstTxWarp prst="textNoShape">
                <a:avLst/>
              </a:prstTxWarp>
              <a:noAutofit/>
            </a:bodyPr>
            <a:lstStyle/>
            <a:p>
              <a:endParaRPr lang="fr-FR"/>
            </a:p>
          </p:txBody>
        </p:sp>
        <p:pic>
          <p:nvPicPr>
            <p:cNvPr id="43" name="Image 42">
              <a:extLst>
                <a:ext uri="{FF2B5EF4-FFF2-40B4-BE49-F238E27FC236}">
                  <a16:creationId xmlns:a16="http://schemas.microsoft.com/office/drawing/2014/main" id="{D45D7D9B-B0E7-4445-8C94-B5287E2D1915}"/>
                </a:ext>
              </a:extLst>
            </p:cNvPr>
            <p:cNvPicPr/>
            <p:nvPr/>
          </p:nvPicPr>
          <p:blipFill>
            <a:blip r:embed="rId14" cstate="print"/>
            <a:stretch>
              <a:fillRect/>
            </a:stretch>
          </p:blipFill>
          <p:spPr>
            <a:xfrm>
              <a:off x="2346198" y="20574"/>
              <a:ext cx="248412" cy="192024"/>
            </a:xfrm>
            <a:prstGeom prst="rect">
              <a:avLst/>
            </a:prstGeom>
          </p:spPr>
        </p:pic>
        <p:sp>
          <p:nvSpPr>
            <p:cNvPr id="44" name="Graphic 40">
              <a:extLst>
                <a:ext uri="{FF2B5EF4-FFF2-40B4-BE49-F238E27FC236}">
                  <a16:creationId xmlns:a16="http://schemas.microsoft.com/office/drawing/2014/main" id="{17F7FFF5-0052-47F6-9E44-B2243B097383}"/>
                </a:ext>
              </a:extLst>
            </p:cNvPr>
            <p:cNvSpPr/>
            <p:nvPr/>
          </p:nvSpPr>
          <p:spPr>
            <a:xfrm>
              <a:off x="2346198" y="20574"/>
              <a:ext cx="248920" cy="192405"/>
            </a:xfrm>
            <a:custGeom>
              <a:avLst/>
              <a:gdLst/>
              <a:ahLst/>
              <a:cxnLst/>
              <a:rect l="l" t="t" r="r" b="b"/>
              <a:pathLst>
                <a:path w="248920" h="192405">
                  <a:moveTo>
                    <a:pt x="0" y="96012"/>
                  </a:moveTo>
                  <a:lnTo>
                    <a:pt x="124206" y="0"/>
                  </a:lnTo>
                  <a:lnTo>
                    <a:pt x="248412" y="96012"/>
                  </a:lnTo>
                  <a:lnTo>
                    <a:pt x="186308" y="96012"/>
                  </a:lnTo>
                  <a:lnTo>
                    <a:pt x="186308" y="192024"/>
                  </a:lnTo>
                  <a:lnTo>
                    <a:pt x="62103" y="192024"/>
                  </a:lnTo>
                  <a:lnTo>
                    <a:pt x="62103" y="96012"/>
                  </a:lnTo>
                  <a:lnTo>
                    <a:pt x="0" y="96012"/>
                  </a:lnTo>
                  <a:close/>
                </a:path>
              </a:pathLst>
            </a:custGeom>
            <a:ln w="25908">
              <a:solidFill>
                <a:srgbClr val="8063A1"/>
              </a:solidFill>
              <a:prstDash val="solid"/>
            </a:ln>
          </p:spPr>
          <p:txBody>
            <a:bodyPr wrap="square" lIns="0" tIns="0" rIns="0" bIns="0" rtlCol="0">
              <a:prstTxWarp prst="textNoShape">
                <a:avLst/>
              </a:prstTxWarp>
              <a:noAutofit/>
            </a:bodyPr>
            <a:lstStyle/>
            <a:p>
              <a:endParaRPr lang="fr-FR"/>
            </a:p>
          </p:txBody>
        </p:sp>
        <p:sp>
          <p:nvSpPr>
            <p:cNvPr id="45" name="Textbox 41">
              <a:extLst>
                <a:ext uri="{FF2B5EF4-FFF2-40B4-BE49-F238E27FC236}">
                  <a16:creationId xmlns:a16="http://schemas.microsoft.com/office/drawing/2014/main" id="{8E3A1C0E-512E-4452-BA16-5552725DAC7A}"/>
                </a:ext>
              </a:extLst>
            </p:cNvPr>
            <p:cNvSpPr txBox="1"/>
            <p:nvPr/>
          </p:nvSpPr>
          <p:spPr>
            <a:xfrm>
              <a:off x="350824" y="494283"/>
              <a:ext cx="743585" cy="503555"/>
            </a:xfrm>
            <a:prstGeom prst="rect">
              <a:avLst/>
            </a:prstGeom>
          </p:spPr>
          <p:txBody>
            <a:bodyPr wrap="square" lIns="0" tIns="0" rIns="0" bIns="0" rtlCol="0">
              <a:noAutofit/>
            </a:bodyPr>
            <a:lstStyle/>
            <a:p>
              <a:pPr marR="11430" algn="ctr">
                <a:lnSpc>
                  <a:spcPts val="1815"/>
                </a:lnSpc>
              </a:pPr>
              <a:r>
                <a:rPr lang="fr-FR" sz="1800" spc="-25">
                  <a:solidFill>
                    <a:srgbClr val="622422"/>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pPr>
              <a:r>
                <a:rPr lang="fr-FR" sz="18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General</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6" name="Textbox 42">
              <a:extLst>
                <a:ext uri="{FF2B5EF4-FFF2-40B4-BE49-F238E27FC236}">
                  <a16:creationId xmlns:a16="http://schemas.microsoft.com/office/drawing/2014/main" id="{0162436D-853C-40C6-998E-ED4601FC2A5B}"/>
                </a:ext>
              </a:extLst>
            </p:cNvPr>
            <p:cNvSpPr txBox="1"/>
            <p:nvPr/>
          </p:nvSpPr>
          <p:spPr>
            <a:xfrm>
              <a:off x="1992757" y="442468"/>
              <a:ext cx="1363980" cy="502920"/>
            </a:xfrm>
            <a:prstGeom prst="rect">
              <a:avLst/>
            </a:prstGeom>
          </p:spPr>
          <p:txBody>
            <a:bodyPr wrap="square" lIns="0" tIns="0" rIns="0" bIns="0" rtlCol="0">
              <a:noAutofit/>
            </a:bodyPr>
            <a:lstStyle/>
            <a:p>
              <a:pPr marR="12700" algn="ctr">
                <a:lnSpc>
                  <a:spcPts val="1815"/>
                </a:lnSpc>
              </a:pPr>
              <a:r>
                <a:rPr lang="fr-FR" sz="1800" spc="-25">
                  <a:solidFill>
                    <a:srgbClr val="403052"/>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pPr>
              <a:r>
                <a:rPr lang="fr-FR" sz="1800" spc="-2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7" name="Textbox 43">
              <a:extLst>
                <a:ext uri="{FF2B5EF4-FFF2-40B4-BE49-F238E27FC236}">
                  <a16:creationId xmlns:a16="http://schemas.microsoft.com/office/drawing/2014/main" id="{E08F6D3B-50E9-46FB-A229-036FDA791134}"/>
                </a:ext>
              </a:extLst>
            </p:cNvPr>
            <p:cNvSpPr txBox="1"/>
            <p:nvPr/>
          </p:nvSpPr>
          <p:spPr>
            <a:xfrm>
              <a:off x="4642739" y="357377"/>
              <a:ext cx="1268095" cy="502920"/>
            </a:xfrm>
            <a:prstGeom prst="rect">
              <a:avLst/>
            </a:prstGeom>
          </p:spPr>
          <p:txBody>
            <a:bodyPr wrap="square" lIns="0" tIns="0" rIns="0" bIns="0" rtlCol="0">
              <a:noAutofit/>
            </a:bodyPr>
            <a:lstStyle/>
            <a:p>
              <a:pPr marL="635" marR="11430" algn="ctr">
                <a:lnSpc>
                  <a:spcPts val="1815"/>
                </a:lnSpc>
                <a:spcAft>
                  <a:spcPts val="0"/>
                </a:spcAft>
              </a:pPr>
              <a:r>
                <a:rPr lang="fr-FR" sz="1800" spc="-25">
                  <a:solidFill>
                    <a:srgbClr val="205868"/>
                  </a:solidFill>
                  <a:effectLst/>
                  <a:latin typeface="Calibri" panose="020F0502020204030204" pitchFamily="34" charset="0"/>
                  <a:ea typeface="Cambria" panose="02040503050406030204" pitchFamily="18" charset="0"/>
                  <a:cs typeface="Cambria" panose="02040503050406030204" pitchFamily="18" charset="0"/>
                </a:rPr>
                <a:t>Bac</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2145"/>
                </a:lnSpc>
                <a:spcAft>
                  <a:spcPts val="0"/>
                </a:spcAft>
              </a:pPr>
              <a:r>
                <a:rPr lang="fr-FR" sz="18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8" name="Textbox 44">
              <a:extLst>
                <a:ext uri="{FF2B5EF4-FFF2-40B4-BE49-F238E27FC236}">
                  <a16:creationId xmlns:a16="http://schemas.microsoft.com/office/drawing/2014/main" id="{C5F92669-99DB-41A2-8DBB-376830EE0A2A}"/>
                </a:ext>
              </a:extLst>
            </p:cNvPr>
            <p:cNvSpPr txBox="1"/>
            <p:nvPr/>
          </p:nvSpPr>
          <p:spPr>
            <a:xfrm>
              <a:off x="335889" y="1496949"/>
              <a:ext cx="726440" cy="391795"/>
            </a:xfrm>
            <a:prstGeom prst="rect">
              <a:avLst/>
            </a:prstGeom>
          </p:spPr>
          <p:txBody>
            <a:bodyPr wrap="square" lIns="0" tIns="0" rIns="0" bIns="0" rtlCol="0">
              <a:noAutofit/>
            </a:bodyPr>
            <a:lstStyle/>
            <a:p>
              <a:pPr>
                <a:lnSpc>
                  <a:spcPts val="1415"/>
                </a:lnSpc>
              </a:pP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Terminale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L="43815">
                <a:lnSpc>
                  <a:spcPts val="1670"/>
                </a:lnSpc>
              </a:pP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générale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49" name="Textbox 45">
              <a:extLst>
                <a:ext uri="{FF2B5EF4-FFF2-40B4-BE49-F238E27FC236}">
                  <a16:creationId xmlns:a16="http://schemas.microsoft.com/office/drawing/2014/main" id="{78FA8D82-FEAF-427E-A464-06D231BB1DA5}"/>
                </a:ext>
              </a:extLst>
            </p:cNvPr>
            <p:cNvSpPr txBox="1"/>
            <p:nvPr/>
          </p:nvSpPr>
          <p:spPr>
            <a:xfrm>
              <a:off x="2118614" y="1468627"/>
              <a:ext cx="1049655" cy="391795"/>
            </a:xfrm>
            <a:prstGeom prst="rect">
              <a:avLst/>
            </a:prstGeom>
          </p:spPr>
          <p:txBody>
            <a:bodyPr wrap="square" lIns="0" tIns="0" rIns="0" bIns="0" rtlCol="0">
              <a:noAutofit/>
            </a:bodyPr>
            <a:lstStyle/>
            <a:p>
              <a:pPr marL="635" marR="11430" algn="ctr">
                <a:lnSpc>
                  <a:spcPts val="1415"/>
                </a:lnSpc>
                <a:spcAft>
                  <a:spcPts val="0"/>
                </a:spcAft>
              </a:pP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Terminale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1670"/>
                </a:lnSpc>
                <a:spcAft>
                  <a:spcPts val="0"/>
                </a:spcAft>
              </a:pP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0" name="Textbox 46">
              <a:extLst>
                <a:ext uri="{FF2B5EF4-FFF2-40B4-BE49-F238E27FC236}">
                  <a16:creationId xmlns:a16="http://schemas.microsoft.com/office/drawing/2014/main" id="{8D6BC50F-88B9-420E-BB61-6CA4D08293D0}"/>
                </a:ext>
              </a:extLst>
            </p:cNvPr>
            <p:cNvSpPr txBox="1"/>
            <p:nvPr/>
          </p:nvSpPr>
          <p:spPr>
            <a:xfrm>
              <a:off x="4347971" y="1467738"/>
              <a:ext cx="1873250" cy="178435"/>
            </a:xfrm>
            <a:prstGeom prst="rect">
              <a:avLst/>
            </a:prstGeom>
          </p:spPr>
          <p:txBody>
            <a:bodyPr wrap="square" lIns="0" tIns="0" rIns="0" bIns="0" rtlCol="0">
              <a:noAutofit/>
            </a:bodyPr>
            <a:lstStyle/>
            <a:p>
              <a:pPr>
                <a:lnSpc>
                  <a:spcPts val="1405"/>
                </a:lnSpc>
              </a:pP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Terminale</a:t>
              </a:r>
              <a:r>
                <a:rPr lang="fr-FR" sz="1400" spc="-45">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1" name="Textbox 47">
              <a:extLst>
                <a:ext uri="{FF2B5EF4-FFF2-40B4-BE49-F238E27FC236}">
                  <a16:creationId xmlns:a16="http://schemas.microsoft.com/office/drawing/2014/main" id="{66433395-D6B8-40F3-9F60-630739E5266F}"/>
                </a:ext>
              </a:extLst>
            </p:cNvPr>
            <p:cNvSpPr txBox="1"/>
            <p:nvPr/>
          </p:nvSpPr>
          <p:spPr>
            <a:xfrm>
              <a:off x="250545" y="2395270"/>
              <a:ext cx="929640" cy="187325"/>
            </a:xfrm>
            <a:prstGeom prst="rect">
              <a:avLst/>
            </a:prstGeom>
          </p:spPr>
          <p:txBody>
            <a:bodyPr wrap="square" lIns="0" tIns="0" rIns="0" bIns="0" rtlCol="0">
              <a:noAutofit/>
            </a:bodyPr>
            <a:lstStyle/>
            <a:p>
              <a:pPr>
                <a:lnSpc>
                  <a:spcPts val="1475"/>
                </a:lnSpc>
              </a:pPr>
              <a:r>
                <a:rPr lang="fr-FR" sz="1400">
                  <a:solidFill>
                    <a:srgbClr val="622422"/>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622422"/>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70">
                  <a:solidFill>
                    <a:srgbClr val="622422"/>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622422"/>
                  </a:solidFill>
                  <a:effectLst/>
                  <a:latin typeface="Calibri" panose="020F0502020204030204" pitchFamily="34" charset="0"/>
                  <a:ea typeface="Cambria" panose="02040503050406030204" pitchFamily="18" charset="0"/>
                  <a:cs typeface="Cambria" panose="02040503050406030204" pitchFamily="18" charset="0"/>
                </a:rPr>
                <a:t>générale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2" name="Textbox 48">
              <a:extLst>
                <a:ext uri="{FF2B5EF4-FFF2-40B4-BE49-F238E27FC236}">
                  <a16:creationId xmlns:a16="http://schemas.microsoft.com/office/drawing/2014/main" id="{31B17F05-E7C0-41E4-90AF-20C6249D48DB}"/>
                </a:ext>
              </a:extLst>
            </p:cNvPr>
            <p:cNvSpPr txBox="1"/>
            <p:nvPr/>
          </p:nvSpPr>
          <p:spPr>
            <a:xfrm>
              <a:off x="1967483" y="2366619"/>
              <a:ext cx="1337310" cy="187325"/>
            </a:xfrm>
            <a:prstGeom prst="rect">
              <a:avLst/>
            </a:prstGeom>
          </p:spPr>
          <p:txBody>
            <a:bodyPr wrap="square" lIns="0" tIns="0" rIns="0" bIns="0" rtlCol="0">
              <a:noAutofit/>
            </a:bodyPr>
            <a:lstStyle/>
            <a:p>
              <a:pPr>
                <a:lnSpc>
                  <a:spcPts val="1475"/>
                </a:lnSpc>
              </a:pPr>
              <a:r>
                <a:rPr lang="fr-FR" sz="1400">
                  <a:solidFill>
                    <a:srgbClr val="403052"/>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403052"/>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60">
                  <a:solidFill>
                    <a:srgbClr val="403052"/>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403052"/>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3" name="Textbox 49">
              <a:extLst>
                <a:ext uri="{FF2B5EF4-FFF2-40B4-BE49-F238E27FC236}">
                  <a16:creationId xmlns:a16="http://schemas.microsoft.com/office/drawing/2014/main" id="{4B4FAEA0-039B-4A98-9AEF-D4FADD78166B}"/>
                </a:ext>
              </a:extLst>
            </p:cNvPr>
            <p:cNvSpPr txBox="1"/>
            <p:nvPr/>
          </p:nvSpPr>
          <p:spPr>
            <a:xfrm>
              <a:off x="4602479" y="2308986"/>
              <a:ext cx="1407160" cy="187325"/>
            </a:xfrm>
            <a:prstGeom prst="rect">
              <a:avLst/>
            </a:prstGeom>
          </p:spPr>
          <p:txBody>
            <a:bodyPr wrap="square" lIns="0" tIns="0" rIns="0" bIns="0" rtlCol="0">
              <a:noAutofit/>
            </a:bodyPr>
            <a:lstStyle/>
            <a:p>
              <a:pPr>
                <a:lnSpc>
                  <a:spcPts val="1475"/>
                </a:lnSpc>
              </a:pPr>
              <a:r>
                <a:rPr lang="fr-FR" sz="1400">
                  <a:solidFill>
                    <a:srgbClr val="205868"/>
                  </a:solidFill>
                  <a:effectLst/>
                  <a:latin typeface="Calibri" panose="020F0502020204030204" pitchFamily="34" charset="0"/>
                  <a:ea typeface="Cambria" panose="02040503050406030204" pitchFamily="18" charset="0"/>
                  <a:cs typeface="Cambria" panose="02040503050406030204" pitchFamily="18" charset="0"/>
                </a:rPr>
                <a:t>1</a:t>
              </a:r>
              <a:r>
                <a:rPr lang="fr-FR" sz="1400" baseline="30000">
                  <a:solidFill>
                    <a:srgbClr val="205868"/>
                  </a:solidFill>
                  <a:effectLst/>
                  <a:latin typeface="Calibri" panose="020F0502020204030204" pitchFamily="34" charset="0"/>
                  <a:ea typeface="Cambria" panose="02040503050406030204" pitchFamily="18" charset="0"/>
                  <a:cs typeface="Cambria" panose="02040503050406030204" pitchFamily="18" charset="0"/>
                </a:rPr>
                <a:t>ère</a:t>
              </a:r>
              <a:r>
                <a:rPr lang="fr-FR" sz="1400" spc="60">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4" name="Textbox 50">
              <a:extLst>
                <a:ext uri="{FF2B5EF4-FFF2-40B4-BE49-F238E27FC236}">
                  <a16:creationId xmlns:a16="http://schemas.microsoft.com/office/drawing/2014/main" id="{19ACEBD2-C49D-4185-A33E-D64B5D1A48E0}"/>
                </a:ext>
              </a:extLst>
            </p:cNvPr>
            <p:cNvSpPr txBox="1"/>
            <p:nvPr/>
          </p:nvSpPr>
          <p:spPr>
            <a:xfrm>
              <a:off x="636397" y="3059734"/>
              <a:ext cx="2218055" cy="371475"/>
            </a:xfrm>
            <a:prstGeom prst="rect">
              <a:avLst/>
            </a:prstGeom>
          </p:spPr>
          <p:txBody>
            <a:bodyPr wrap="square" lIns="0" tIns="0" rIns="0" bIns="0" rtlCol="0">
              <a:noAutofit/>
            </a:bodyPr>
            <a:lstStyle/>
            <a:p>
              <a:pPr>
                <a:lnSpc>
                  <a:spcPts val="1490"/>
                </a:lnSpc>
              </a:pP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2</a:t>
              </a:r>
              <a:r>
                <a:rPr lang="fr-FR" sz="1400" baseline="30000">
                  <a:solidFill>
                    <a:srgbClr val="974707"/>
                  </a:solidFill>
                  <a:effectLst/>
                  <a:latin typeface="Calibri" panose="020F0502020204030204" pitchFamily="34" charset="0"/>
                  <a:ea typeface="Cambria" panose="02040503050406030204" pitchFamily="18" charset="0"/>
                  <a:cs typeface="Cambria" panose="02040503050406030204" pitchFamily="18" charset="0"/>
                </a:rPr>
                <a:t>nde</a:t>
              </a:r>
              <a:r>
                <a:rPr lang="fr-FR" sz="14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générale</a:t>
              </a:r>
              <a:r>
                <a:rPr lang="fr-FR" sz="14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a:solidFill>
                    <a:srgbClr val="974707"/>
                  </a:solidFill>
                  <a:effectLst/>
                  <a:latin typeface="Calibri" panose="020F0502020204030204" pitchFamily="34" charset="0"/>
                  <a:ea typeface="Cambria" panose="02040503050406030204" pitchFamily="18" charset="0"/>
                  <a:cs typeface="Cambria" panose="02040503050406030204" pitchFamily="18" charset="0"/>
                </a:rPr>
                <a:t>et</a:t>
              </a:r>
              <a:r>
                <a:rPr lang="fr-FR" sz="1400" spc="1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4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L="43815">
                <a:lnSpc>
                  <a:spcPts val="1435"/>
                </a:lnSpc>
              </a:pP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En</a:t>
              </a:r>
              <a:r>
                <a:rPr lang="fr-FR" sz="12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lycée</a:t>
              </a:r>
              <a:r>
                <a:rPr lang="fr-FR" sz="1200" spc="-1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Général</a:t>
              </a:r>
              <a:r>
                <a:rPr lang="fr-FR" sz="1200" spc="-25">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974707"/>
                  </a:solidFill>
                  <a:effectLst/>
                  <a:latin typeface="Calibri" panose="020F0502020204030204" pitchFamily="34" charset="0"/>
                  <a:ea typeface="Cambria" panose="02040503050406030204" pitchFamily="18" charset="0"/>
                  <a:cs typeface="Cambria" panose="02040503050406030204" pitchFamily="18" charset="0"/>
                </a:rPr>
                <a:t>et</a:t>
              </a:r>
              <a:r>
                <a:rPr lang="fr-FR" sz="1200" spc="-20">
                  <a:solidFill>
                    <a:srgbClr val="974707"/>
                  </a:solidFill>
                  <a:effectLst/>
                  <a:latin typeface="Calibri" panose="020F0502020204030204" pitchFamily="34" charset="0"/>
                  <a:ea typeface="Cambria" panose="02040503050406030204" pitchFamily="18" charset="0"/>
                  <a:cs typeface="Cambria" panose="02040503050406030204" pitchFamily="18" charset="0"/>
                </a:rPr>
                <a:t> </a:t>
              </a:r>
              <a:r>
                <a:rPr lang="fr-FR" sz="1200" spc="-10">
                  <a:solidFill>
                    <a:srgbClr val="974707"/>
                  </a:solidFill>
                  <a:effectLst/>
                  <a:latin typeface="Calibri" panose="020F0502020204030204" pitchFamily="34" charset="0"/>
                  <a:ea typeface="Cambria" panose="02040503050406030204" pitchFamily="18" charset="0"/>
                  <a:cs typeface="Cambria" panose="02040503050406030204" pitchFamily="18" charset="0"/>
                </a:rPr>
                <a:t>technologique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sp>
          <p:nvSpPr>
            <p:cNvPr id="55" name="Textbox 51">
              <a:extLst>
                <a:ext uri="{FF2B5EF4-FFF2-40B4-BE49-F238E27FC236}">
                  <a16:creationId xmlns:a16="http://schemas.microsoft.com/office/drawing/2014/main" id="{6DC20316-C4B2-4DD7-AED9-D723B728B53C}"/>
                </a:ext>
              </a:extLst>
            </p:cNvPr>
            <p:cNvSpPr txBox="1"/>
            <p:nvPr/>
          </p:nvSpPr>
          <p:spPr>
            <a:xfrm>
              <a:off x="4485766" y="3059734"/>
              <a:ext cx="1505585" cy="371475"/>
            </a:xfrm>
            <a:prstGeom prst="rect">
              <a:avLst/>
            </a:prstGeom>
          </p:spPr>
          <p:txBody>
            <a:bodyPr wrap="square" lIns="0" tIns="0" rIns="0" bIns="0" rtlCol="0">
              <a:noAutofit/>
            </a:bodyPr>
            <a:lstStyle/>
            <a:p>
              <a:pPr marR="12700" algn="ctr">
                <a:lnSpc>
                  <a:spcPts val="1490"/>
                </a:lnSpc>
              </a:pPr>
              <a:r>
                <a:rPr lang="fr-FR" sz="1400">
                  <a:solidFill>
                    <a:srgbClr val="205868"/>
                  </a:solidFill>
                  <a:effectLst/>
                  <a:latin typeface="Calibri" panose="020F0502020204030204" pitchFamily="34" charset="0"/>
                  <a:ea typeface="Cambria" panose="02040503050406030204" pitchFamily="18" charset="0"/>
                  <a:cs typeface="Cambria" panose="02040503050406030204" pitchFamily="18" charset="0"/>
                </a:rPr>
                <a:t>2</a:t>
              </a:r>
              <a:r>
                <a:rPr lang="fr-FR" sz="1400" baseline="30000">
                  <a:solidFill>
                    <a:srgbClr val="205868"/>
                  </a:solidFill>
                  <a:effectLst/>
                  <a:latin typeface="Calibri" panose="020F0502020204030204" pitchFamily="34" charset="0"/>
                  <a:ea typeface="Cambria" panose="02040503050406030204" pitchFamily="18" charset="0"/>
                  <a:cs typeface="Cambria" panose="02040503050406030204" pitchFamily="18" charset="0"/>
                </a:rPr>
                <a:t>nde</a:t>
              </a:r>
              <a:r>
                <a:rPr lang="fr-FR" sz="1400" spc="-35">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400" spc="-25">
                  <a:solidFill>
                    <a:srgbClr val="205868"/>
                  </a:solidFill>
                  <a:effectLst/>
                  <a:latin typeface="Calibri" panose="020F0502020204030204" pitchFamily="34" charset="0"/>
                  <a:ea typeface="Cambria" panose="02040503050406030204" pitchFamily="18" charset="0"/>
                  <a:cs typeface="Cambria" panose="02040503050406030204" pitchFamily="18" charset="0"/>
                </a:rPr>
                <a:t>pro</a:t>
              </a:r>
              <a:endParaRPr lang="fr-FR" sz="1100">
                <a:effectLst/>
                <a:latin typeface="Cambria" panose="02040503050406030204" pitchFamily="18" charset="0"/>
                <a:ea typeface="Cambria" panose="02040503050406030204" pitchFamily="18" charset="0"/>
                <a:cs typeface="Cambria" panose="02040503050406030204" pitchFamily="18" charset="0"/>
              </a:endParaRPr>
            </a:p>
            <a:p>
              <a:pPr marR="11430" algn="ctr">
                <a:lnSpc>
                  <a:spcPts val="1435"/>
                </a:lnSpc>
              </a:pPr>
              <a:r>
                <a:rPr lang="fr-FR" sz="1200">
                  <a:solidFill>
                    <a:srgbClr val="205868"/>
                  </a:solidFill>
                  <a:effectLst/>
                  <a:latin typeface="Calibri" panose="020F0502020204030204" pitchFamily="34" charset="0"/>
                  <a:ea typeface="Cambria" panose="02040503050406030204" pitchFamily="18" charset="0"/>
                  <a:cs typeface="Cambria" panose="02040503050406030204" pitchFamily="18" charset="0"/>
                </a:rPr>
                <a:t>En</a:t>
              </a:r>
              <a:r>
                <a:rPr lang="fr-FR" sz="1200" spc="-20">
                  <a:solidFill>
                    <a:srgbClr val="205868"/>
                  </a:solidFill>
                  <a:effectLst/>
                  <a:latin typeface="Calibri" panose="020F0502020204030204" pitchFamily="34" charset="0"/>
                  <a:ea typeface="Cambria" panose="02040503050406030204" pitchFamily="18" charset="0"/>
                  <a:cs typeface="Cambria" panose="02040503050406030204" pitchFamily="18" charset="0"/>
                </a:rPr>
                <a:t> </a:t>
              </a:r>
              <a:r>
                <a:rPr lang="fr-FR" sz="1200">
                  <a:solidFill>
                    <a:srgbClr val="205868"/>
                  </a:solidFill>
                  <a:effectLst/>
                  <a:latin typeface="Calibri" panose="020F0502020204030204" pitchFamily="34" charset="0"/>
                  <a:ea typeface="Cambria" panose="02040503050406030204" pitchFamily="18" charset="0"/>
                  <a:cs typeface="Cambria" panose="02040503050406030204" pitchFamily="18" charset="0"/>
                </a:rPr>
                <a:t>lycée</a:t>
              </a:r>
              <a:r>
                <a:rPr lang="fr-FR" sz="1200" spc="-10">
                  <a:solidFill>
                    <a:srgbClr val="205868"/>
                  </a:solidFill>
                  <a:effectLst/>
                  <a:latin typeface="Calibri" panose="020F0502020204030204" pitchFamily="34" charset="0"/>
                  <a:ea typeface="Cambria" panose="02040503050406030204" pitchFamily="18" charset="0"/>
                  <a:cs typeface="Cambria" panose="02040503050406030204" pitchFamily="18" charset="0"/>
                </a:rPr>
                <a:t> professionnelle</a:t>
              </a:r>
              <a:endParaRPr lang="fr-FR" sz="1100">
                <a:effectLst/>
                <a:latin typeface="Cambria" panose="02040503050406030204" pitchFamily="18" charset="0"/>
                <a:ea typeface="Cambria" panose="02040503050406030204" pitchFamily="18" charset="0"/>
                <a:cs typeface="Cambria" panose="02040503050406030204" pitchFamily="18" charset="0"/>
              </a:endParaRPr>
            </a:p>
          </p:txBody>
        </p:sp>
      </p:grpSp>
      <p:sp>
        <p:nvSpPr>
          <p:cNvPr id="56" name="ZoneTexte 55">
            <a:extLst>
              <a:ext uri="{FF2B5EF4-FFF2-40B4-BE49-F238E27FC236}">
                <a16:creationId xmlns:a16="http://schemas.microsoft.com/office/drawing/2014/main" id="{955D7A15-960A-41DF-BCE2-363139A6C8EF}"/>
              </a:ext>
            </a:extLst>
          </p:cNvPr>
          <p:cNvSpPr txBox="1"/>
          <p:nvPr/>
        </p:nvSpPr>
        <p:spPr>
          <a:xfrm>
            <a:off x="5897461" y="4767748"/>
            <a:ext cx="969010" cy="923330"/>
          </a:xfrm>
          <a:prstGeom prst="rect">
            <a:avLst/>
          </a:prstGeom>
          <a:noFill/>
        </p:spPr>
        <p:txBody>
          <a:bodyPr wrap="square" rtlCol="0">
            <a:spAutoFit/>
          </a:bodyPr>
          <a:lstStyle/>
          <a:p>
            <a:r>
              <a:rPr lang="fr-FR" sz="900" b="1" i="1" dirty="0">
                <a:solidFill>
                  <a:schemeClr val="accent2">
                    <a:lumMod val="75000"/>
                  </a:schemeClr>
                </a:solidFill>
              </a:rPr>
              <a:t>Réorientation 2GT non prioritaire affectation sur places vacantes</a:t>
            </a:r>
          </a:p>
        </p:txBody>
      </p:sp>
    </p:spTree>
    <p:extLst>
      <p:ext uri="{BB962C8B-B14F-4D97-AF65-F5344CB8AC3E}">
        <p14:creationId xmlns:p14="http://schemas.microsoft.com/office/powerpoint/2010/main" val="3628098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C77863D-8B61-4785-AEF8-B4118DDACA7D}"/>
              </a:ext>
            </a:extLst>
          </p:cNvPr>
          <p:cNvSpPr txBox="1"/>
          <p:nvPr/>
        </p:nvSpPr>
        <p:spPr>
          <a:xfrm>
            <a:off x="936421" y="269147"/>
            <a:ext cx="10328479" cy="7299819"/>
          </a:xfrm>
          <a:prstGeom prst="rect">
            <a:avLst/>
          </a:prstGeom>
          <a:noFill/>
        </p:spPr>
        <p:txBody>
          <a:bodyPr wrap="square" rtlCol="0">
            <a:spAutoFit/>
          </a:bodyPr>
          <a:lstStyle/>
          <a:p>
            <a:pPr algn="ctr"/>
            <a:r>
              <a:rPr lang="fr-FR" b="1" dirty="0"/>
              <a:t>3 ETAPES FONDAMENTALES:</a:t>
            </a:r>
          </a:p>
          <a:p>
            <a:endParaRPr lang="fr-FR" dirty="0"/>
          </a:p>
          <a:p>
            <a:pPr algn="ctr"/>
            <a:r>
              <a:rPr lang="fr-FR" sz="3200" b="1" dirty="0">
                <a:solidFill>
                  <a:schemeClr val="accent2">
                    <a:lumMod val="75000"/>
                  </a:schemeClr>
                </a:solidFill>
              </a:rPr>
              <a:t>1- Procédure d’orientation </a:t>
            </a:r>
          </a:p>
          <a:p>
            <a:pPr algn="ctr"/>
            <a:r>
              <a:rPr lang="fr-FR" sz="3200" b="1" dirty="0">
                <a:solidFill>
                  <a:schemeClr val="accent2">
                    <a:lumMod val="75000"/>
                  </a:schemeClr>
                </a:solidFill>
              </a:rPr>
              <a:t>(formulation des vœux définitifs): </a:t>
            </a:r>
          </a:p>
          <a:p>
            <a:pPr algn="ctr"/>
            <a:r>
              <a:rPr lang="fr-FR" sz="3200" b="1" dirty="0">
                <a:solidFill>
                  <a:schemeClr val="accent2">
                    <a:lumMod val="75000"/>
                  </a:schemeClr>
                </a:solidFill>
              </a:rPr>
              <a:t>du 04 mai au 20 mai</a:t>
            </a:r>
          </a:p>
          <a:p>
            <a:endParaRPr lang="fr-FR" sz="2400" b="1" dirty="0">
              <a:solidFill>
                <a:schemeClr val="accent2">
                  <a:lumMod val="75000"/>
                </a:schemeClr>
              </a:solidFill>
            </a:endParaRPr>
          </a:p>
          <a:p>
            <a:pPr algn="ctr"/>
            <a:r>
              <a:rPr lang="fr-FR" sz="2400" b="1" dirty="0">
                <a:solidFill>
                  <a:schemeClr val="accent2">
                    <a:lumMod val="75000"/>
                  </a:schemeClr>
                </a:solidFill>
              </a:rPr>
              <a:t> </a:t>
            </a:r>
            <a:r>
              <a:rPr lang="fr-FR" sz="2400" dirty="0"/>
              <a:t>sur </a:t>
            </a:r>
            <a:r>
              <a:rPr lang="fr-FR" sz="2400" b="0" i="0" dirty="0">
                <a:solidFill>
                  <a:srgbClr val="243238"/>
                </a:solidFill>
                <a:effectLst/>
                <a:latin typeface="Open Sans" panose="020B0606030504020204" pitchFamily="34" charset="0"/>
              </a:rPr>
              <a:t> </a:t>
            </a:r>
            <a:r>
              <a:rPr lang="fr-FR" sz="2400" b="1" i="0" u="none" strike="noStrike" dirty="0" err="1">
                <a:solidFill>
                  <a:srgbClr val="006DCC"/>
                </a:solidFill>
                <a:effectLst/>
                <a:latin typeface="Open Sans" panose="020B0606030504020204" pitchFamily="34" charset="0"/>
                <a:hlinkClick r:id="rId2"/>
              </a:rPr>
              <a:t>Educonnect</a:t>
            </a:r>
            <a:r>
              <a:rPr lang="fr-FR" sz="2400" b="1" i="0" u="none" strike="noStrike" dirty="0">
                <a:solidFill>
                  <a:srgbClr val="006DCC"/>
                </a:solidFill>
                <a:effectLst/>
                <a:latin typeface="Open Sans" panose="020B0606030504020204" pitchFamily="34" charset="0"/>
                <a:hlinkClick r:id="rId2"/>
              </a:rPr>
              <a:t> / Mes services / Orientation</a:t>
            </a:r>
            <a:endParaRPr lang="fr-FR" sz="2400" b="1" i="0" u="none" strike="noStrike" dirty="0">
              <a:solidFill>
                <a:srgbClr val="006DCC"/>
              </a:solidFill>
              <a:effectLst/>
              <a:latin typeface="Open Sans" panose="020B0606030504020204" pitchFamily="34" charset="0"/>
            </a:endParaRPr>
          </a:p>
          <a:p>
            <a:endParaRPr lang="fr-FR" sz="2400" i="0" u="none" strike="noStrike" dirty="0">
              <a:solidFill>
                <a:srgbClr val="006DCC"/>
              </a:solidFill>
              <a:effectLst/>
              <a:latin typeface="Open Sans" panose="020B0606030504020204" pitchFamily="34" charset="0"/>
            </a:endParaRPr>
          </a:p>
          <a:p>
            <a:pPr algn="ctr"/>
            <a:r>
              <a:rPr lang="fr-FR" sz="1400" i="0" dirty="0">
                <a:solidFill>
                  <a:srgbClr val="000000"/>
                </a:solidFill>
                <a:effectLst/>
                <a:latin typeface="Open Sans" panose="020B0606030504020204" pitchFamily="34" charset="0"/>
              </a:rPr>
              <a:t>Un vœu c’est: 1ère générale et/ou technologique </a:t>
            </a:r>
            <a:r>
              <a:rPr lang="fr-FR" sz="1400" b="1" i="0" dirty="0">
                <a:solidFill>
                  <a:srgbClr val="000000"/>
                </a:solidFill>
                <a:effectLst/>
                <a:latin typeface="Open Sans" panose="020B0606030504020204" pitchFamily="34" charset="0"/>
              </a:rPr>
              <a:t>+ nom du lycée + ville</a:t>
            </a:r>
            <a:endParaRPr lang="fr-FR" sz="1400" b="1" i="0" dirty="0">
              <a:solidFill>
                <a:srgbClr val="243238"/>
              </a:solidFill>
              <a:effectLst/>
              <a:latin typeface="Open Sans" panose="020B0606030504020204" pitchFamily="34" charset="0"/>
            </a:endParaRPr>
          </a:p>
          <a:p>
            <a:pPr algn="ctr"/>
            <a:r>
              <a:rPr lang="fr-FR" sz="1400" i="1" dirty="0">
                <a:solidFill>
                  <a:srgbClr val="000000"/>
                </a:solidFill>
                <a:effectLst/>
                <a:latin typeface="Open Sans" panose="020B0606030504020204" pitchFamily="34" charset="0"/>
              </a:rPr>
              <a:t> Ex : 1ère Générale LPO Simone de Beauvoir à Gragnague</a:t>
            </a:r>
            <a:endParaRPr lang="fr-FR" sz="1400" i="0" dirty="0">
              <a:solidFill>
                <a:srgbClr val="243238"/>
              </a:solidFill>
              <a:effectLst/>
              <a:latin typeface="Open Sans" panose="020B0606030504020204" pitchFamily="34" charset="0"/>
            </a:endParaRPr>
          </a:p>
          <a:p>
            <a:pPr algn="ctr"/>
            <a:r>
              <a:rPr lang="fr-FR" sz="1400" i="1" dirty="0">
                <a:solidFill>
                  <a:srgbClr val="000000"/>
                </a:solidFill>
                <a:effectLst/>
                <a:latin typeface="Open Sans" panose="020B0606030504020204" pitchFamily="34" charset="0"/>
              </a:rPr>
              <a:t> 1ère ST2S lycée Stéphane Hessel de Toulouse</a:t>
            </a:r>
          </a:p>
          <a:p>
            <a:pPr algn="ctr"/>
            <a:endParaRPr lang="fr-FR" sz="2400" b="1" i="0" dirty="0">
              <a:solidFill>
                <a:srgbClr val="243238"/>
              </a:solidFill>
              <a:effectLst/>
              <a:latin typeface="Open Sans" panose="020B0606030504020204" pitchFamily="34" charset="0"/>
            </a:endParaRPr>
          </a:p>
          <a:p>
            <a:pPr algn="ctr"/>
            <a:r>
              <a:rPr lang="fr-FR" sz="2400" b="1" dirty="0"/>
              <a:t>Au conseil de classe du second semestre:</a:t>
            </a:r>
          </a:p>
          <a:p>
            <a:pPr algn="ctr"/>
            <a:r>
              <a:rPr lang="fr-FR" sz="2400" b="1" dirty="0"/>
              <a:t> avis du conseil et décision d’orientation du chef d’établissement</a:t>
            </a:r>
          </a:p>
          <a:p>
            <a:pPr algn="ctr"/>
            <a:endParaRPr lang="fr-FR" sz="2400" b="1" dirty="0"/>
          </a:p>
          <a:p>
            <a:pPr marL="342900" marR="826135">
              <a:lnSpc>
                <a:spcPct val="101000"/>
              </a:lnSpc>
              <a:spcAft>
                <a:spcPts val="0"/>
              </a:spcAft>
            </a:pPr>
            <a:r>
              <a:rPr lang="fr-FR" sz="1800" u="sng" dirty="0">
                <a:effectLst/>
                <a:latin typeface="Cambria" panose="02040503050406030204" pitchFamily="18" charset="0"/>
                <a:ea typeface="Cambria" panose="02040503050406030204" pitchFamily="18" charset="0"/>
                <a:cs typeface="Cambria" panose="02040503050406030204" pitchFamily="18" charset="0"/>
              </a:rPr>
              <a:t>Si la proposition n’est pas conforme aux vœux </a:t>
            </a:r>
            <a:r>
              <a:rPr lang="fr-FR" sz="1800" dirty="0">
                <a:effectLst/>
                <a:latin typeface="Cambria" panose="02040503050406030204" pitchFamily="18" charset="0"/>
                <a:ea typeface="Cambria" panose="02040503050406030204" pitchFamily="18" charset="0"/>
                <a:cs typeface="Cambria" panose="02040503050406030204" pitchFamily="18" charset="0"/>
              </a:rPr>
              <a:t> : Après</a:t>
            </a:r>
            <a:r>
              <a:rPr lang="fr-FR" sz="1800" spc="4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dialogue avec la Direction,</a:t>
            </a:r>
            <a:r>
              <a:rPr lang="fr-FR" sz="1800" spc="4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vous</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pouvez</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faire</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appel</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et</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être</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entendu</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par</a:t>
            </a:r>
            <a:r>
              <a:rPr lang="fr-FR" sz="1800" spc="200" dirty="0">
                <a:effectLst/>
                <a:latin typeface="Cambria" panose="02040503050406030204" pitchFamily="18" charset="0"/>
                <a:ea typeface="Cambria" panose="02040503050406030204" pitchFamily="18" charset="0"/>
                <a:cs typeface="Cambria" panose="02040503050406030204" pitchFamily="18" charset="0"/>
              </a:rPr>
              <a:t> </a:t>
            </a:r>
            <a:r>
              <a:rPr lang="fr-FR" sz="1800" dirty="0">
                <a:effectLst/>
                <a:latin typeface="Cambria" panose="02040503050406030204" pitchFamily="18" charset="0"/>
                <a:ea typeface="Cambria" panose="02040503050406030204" pitchFamily="18" charset="0"/>
                <a:cs typeface="Cambria" panose="02040503050406030204" pitchFamily="18" charset="0"/>
              </a:rPr>
              <a:t>une commission</a:t>
            </a:r>
            <a:r>
              <a:rPr lang="fr-FR" sz="1800" spc="15" dirty="0">
                <a:effectLst/>
                <a:latin typeface="Cambria" panose="02040503050406030204" pitchFamily="18" charset="0"/>
                <a:ea typeface="Cambria" panose="02040503050406030204" pitchFamily="18" charset="0"/>
                <a:cs typeface="Cambria" panose="02040503050406030204" pitchFamily="18" charset="0"/>
              </a:rPr>
              <a:t> </a:t>
            </a:r>
            <a:r>
              <a:rPr lang="fr-FR" sz="1800" spc="-10" dirty="0">
                <a:effectLst/>
                <a:latin typeface="Cambria" panose="02040503050406030204" pitchFamily="18" charset="0"/>
                <a:ea typeface="Cambria" panose="02040503050406030204" pitchFamily="18" charset="0"/>
                <a:cs typeface="Cambria" panose="02040503050406030204" pitchFamily="18" charset="0"/>
              </a:rPr>
              <a:t>d’appel.</a:t>
            </a:r>
            <a:endParaRPr lang="fr-FR" sz="1800" dirty="0">
              <a:effectLst/>
              <a:latin typeface="Cambria" panose="02040503050406030204" pitchFamily="18" charset="0"/>
              <a:ea typeface="Cambria" panose="02040503050406030204" pitchFamily="18" charset="0"/>
              <a:cs typeface="Cambria" panose="02040503050406030204" pitchFamily="18" charset="0"/>
            </a:endParaRPr>
          </a:p>
          <a:p>
            <a:pPr algn="ctr"/>
            <a:endParaRPr lang="fr-FR" b="1" dirty="0"/>
          </a:p>
          <a:p>
            <a:endParaRPr lang="fr-FR" dirty="0"/>
          </a:p>
          <a:p>
            <a:endParaRPr lang="fr-FR" b="1" dirty="0">
              <a:solidFill>
                <a:schemeClr val="accent1"/>
              </a:solidFill>
              <a:latin typeface="Open Sans" panose="020B0606030504020204" pitchFamily="34" charset="0"/>
            </a:endParaRPr>
          </a:p>
          <a:p>
            <a:endParaRPr lang="fr-FR" b="1" i="0" dirty="0">
              <a:solidFill>
                <a:schemeClr val="accent2">
                  <a:lumMod val="75000"/>
                </a:schemeClr>
              </a:solidFill>
              <a:effectLst/>
              <a:latin typeface="Open Sans" panose="020B0606030504020204" pitchFamily="34" charset="0"/>
            </a:endParaRPr>
          </a:p>
          <a:p>
            <a:endParaRPr lang="fr-FR" b="1" dirty="0"/>
          </a:p>
        </p:txBody>
      </p:sp>
      <p:pic>
        <p:nvPicPr>
          <p:cNvPr id="3" name="Image 2">
            <a:hlinkClick r:id="rId2"/>
            <a:extLst>
              <a:ext uri="{FF2B5EF4-FFF2-40B4-BE49-F238E27FC236}">
                <a16:creationId xmlns:a16="http://schemas.microsoft.com/office/drawing/2014/main" id="{E8551433-2F00-4092-84DD-95BBB8212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3929" y="2483141"/>
            <a:ext cx="1229777" cy="871741"/>
          </a:xfrm>
          <a:prstGeom prst="rect">
            <a:avLst/>
          </a:prstGeom>
        </p:spPr>
      </p:pic>
    </p:spTree>
    <p:extLst>
      <p:ext uri="{BB962C8B-B14F-4D97-AF65-F5344CB8AC3E}">
        <p14:creationId xmlns:p14="http://schemas.microsoft.com/office/powerpoint/2010/main" val="600477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4D5FC62-8E5B-47ED-84FF-4089D54E6D59}"/>
              </a:ext>
            </a:extLst>
          </p:cNvPr>
          <p:cNvSpPr txBox="1"/>
          <p:nvPr/>
        </p:nvSpPr>
        <p:spPr>
          <a:xfrm>
            <a:off x="1231900" y="258901"/>
            <a:ext cx="9969500" cy="6678751"/>
          </a:xfrm>
          <a:prstGeom prst="rect">
            <a:avLst/>
          </a:prstGeom>
          <a:noFill/>
        </p:spPr>
        <p:txBody>
          <a:bodyPr wrap="square">
            <a:spAutoFit/>
          </a:bodyPr>
          <a:lstStyle/>
          <a:p>
            <a:pPr algn="ctr"/>
            <a:r>
              <a:rPr lang="fr-FR" sz="3600" b="1" dirty="0">
                <a:solidFill>
                  <a:schemeClr val="accent2">
                    <a:lumMod val="75000"/>
                  </a:schemeClr>
                </a:solidFill>
              </a:rPr>
              <a:t>2- Procédure d’affectation</a:t>
            </a:r>
          </a:p>
          <a:p>
            <a:pPr algn="ctr"/>
            <a:r>
              <a:rPr lang="fr-FR" sz="3600" b="1" dirty="0">
                <a:solidFill>
                  <a:schemeClr val="accent2">
                    <a:lumMod val="75000"/>
                  </a:schemeClr>
                </a:solidFill>
              </a:rPr>
              <a:t> (affectation des élèves en lycée):</a:t>
            </a:r>
          </a:p>
          <a:p>
            <a:endParaRPr lang="fr-FR" sz="2000" b="1" dirty="0">
              <a:solidFill>
                <a:schemeClr val="accent2">
                  <a:lumMod val="75000"/>
                </a:schemeClr>
              </a:solidFill>
            </a:endParaRPr>
          </a:p>
          <a:p>
            <a:r>
              <a:rPr lang="fr-FR" sz="2000" b="1" i="0" dirty="0">
                <a:solidFill>
                  <a:srgbClr val="FF0000"/>
                </a:solidFill>
                <a:effectLst/>
                <a:latin typeface="Open Sans" panose="020B0606030504020204" pitchFamily="34" charset="0"/>
              </a:rPr>
              <a:t>Il est vivement conseillé d'effectuer plusieurs vœux d'établissements  </a:t>
            </a:r>
          </a:p>
          <a:p>
            <a:endParaRPr lang="fr-FR" sz="2800" b="1" dirty="0">
              <a:solidFill>
                <a:srgbClr val="FF0000"/>
              </a:solidFill>
              <a:latin typeface="Open Sans" panose="020B0606030504020204" pitchFamily="34" charset="0"/>
            </a:endParaRPr>
          </a:p>
          <a:p>
            <a:pPr algn="ctr"/>
            <a:endParaRPr lang="fr-FR" dirty="0">
              <a:solidFill>
                <a:srgbClr val="FF0000"/>
              </a:solidFill>
              <a:latin typeface="Times New Roman" panose="02020603050405020304" pitchFamily="18" charset="0"/>
              <a:cs typeface="Times New Roman" panose="02020603050405020304" pitchFamily="18" charset="0"/>
            </a:endParaRPr>
          </a:p>
          <a:p>
            <a:pPr algn="ctr"/>
            <a:endParaRPr lang="fr-FR" dirty="0">
              <a:solidFill>
                <a:srgbClr val="FF0000"/>
              </a:solidFill>
              <a:latin typeface="Times New Roman" panose="02020603050405020304" pitchFamily="18" charset="0"/>
              <a:cs typeface="Times New Roman" panose="02020603050405020304" pitchFamily="18" charset="0"/>
            </a:endParaRPr>
          </a:p>
          <a:p>
            <a:pPr algn="ctr"/>
            <a:r>
              <a:rPr lang="fr-FR" dirty="0">
                <a:solidFill>
                  <a:srgbClr val="FF0000"/>
                </a:solidFill>
                <a:latin typeface="Times New Roman" panose="02020603050405020304" pitchFamily="18" charset="0"/>
                <a:cs typeface="Times New Roman" panose="02020603050405020304" pitchFamily="18" charset="0"/>
              </a:rPr>
              <a:t>👉 Il est important de formuler </a:t>
            </a:r>
            <a:r>
              <a:rPr lang="fr-FR" b="1" dirty="0">
                <a:solidFill>
                  <a:srgbClr val="FF0000"/>
                </a:solidFill>
                <a:latin typeface="Times New Roman" panose="02020603050405020304" pitchFamily="18" charset="0"/>
                <a:cs typeface="Times New Roman" panose="02020603050405020304" pitchFamily="18" charset="0"/>
              </a:rPr>
              <a:t>plusieurs vœux et de bien les hiérarchiser.</a:t>
            </a:r>
          </a:p>
          <a:p>
            <a:pPr algn="ctr"/>
            <a:r>
              <a:rPr lang="fr-FR" b="1" u="sng" dirty="0">
                <a:solidFill>
                  <a:srgbClr val="FF0000"/>
                </a:solidFill>
                <a:latin typeface="Times New Roman" panose="02020603050405020304" pitchFamily="18" charset="0"/>
                <a:cs typeface="Times New Roman" panose="02020603050405020304" pitchFamily="18" charset="0"/>
              </a:rPr>
              <a:t>Il ne faut pas demander des vœux que vous ne voulez pas, car, </a:t>
            </a:r>
          </a:p>
          <a:p>
            <a:pPr algn="ctr"/>
            <a:r>
              <a:rPr lang="fr-FR" b="1" u="sng" dirty="0">
                <a:solidFill>
                  <a:srgbClr val="FF0000"/>
                </a:solidFill>
                <a:latin typeface="Times New Roman" panose="02020603050405020304" pitchFamily="18" charset="0"/>
                <a:cs typeface="Times New Roman" panose="02020603050405020304" pitchFamily="18" charset="0"/>
              </a:rPr>
              <a:t>s’ils sont acceptés, il n’y a aucune possibilité d’annuler!</a:t>
            </a:r>
          </a:p>
          <a:p>
            <a:pPr algn="ctr"/>
            <a:endParaRPr lang="fr-FR" sz="2800" b="1" i="0" u="sng" dirty="0">
              <a:solidFill>
                <a:srgbClr val="FF0000"/>
              </a:solidFill>
              <a:effectLst/>
              <a:latin typeface="Open Sans" panose="020B0606030504020204" pitchFamily="34" charset="0"/>
            </a:endParaRPr>
          </a:p>
          <a:p>
            <a:r>
              <a:rPr lang="fr-FR" sz="2000" b="1" dirty="0"/>
              <a:t>pré tour de sécurisation le 15 juin pour la voie technologique </a:t>
            </a:r>
            <a:r>
              <a:rPr lang="fr-FR" sz="2000" b="1" i="1" dirty="0"/>
              <a:t>(et professionnelle) </a:t>
            </a:r>
            <a:r>
              <a:rPr lang="fr-FR" sz="1200" b="1" i="1" dirty="0">
                <a:solidFill>
                  <a:schemeClr val="accent5"/>
                </a:solidFill>
              </a:rPr>
              <a:t>le lycée n’a pas connaissance </a:t>
            </a:r>
            <a:r>
              <a:rPr lang="fr-FR" sz="1200" b="1" i="1" u="sng" dirty="0">
                <a:solidFill>
                  <a:schemeClr val="accent5"/>
                </a:solidFill>
              </a:rPr>
              <a:t>du lieu d’affectation </a:t>
            </a:r>
            <a:r>
              <a:rPr lang="fr-FR" sz="1200" b="1" i="1" dirty="0">
                <a:solidFill>
                  <a:schemeClr val="accent5"/>
                </a:solidFill>
              </a:rPr>
              <a:t>mais seulement de l’orientation acceptée</a:t>
            </a:r>
          </a:p>
          <a:p>
            <a:endParaRPr lang="fr-FR" sz="2800" b="1" dirty="0"/>
          </a:p>
          <a:p>
            <a:pPr algn="ctr"/>
            <a:r>
              <a:rPr lang="fr-FR" sz="2800" b="1" dirty="0"/>
              <a:t> </a:t>
            </a:r>
            <a:r>
              <a:rPr lang="fr-FR" sz="2800" b="1" i="0" dirty="0">
                <a:solidFill>
                  <a:schemeClr val="accent1"/>
                </a:solidFill>
                <a:effectLst/>
                <a:latin typeface="Open Sans" panose="020B0606030504020204" pitchFamily="34" charset="0"/>
              </a:rPr>
              <a:t>Résultats de l’affectation le 30 juin</a:t>
            </a:r>
          </a:p>
          <a:p>
            <a:pPr algn="ctr"/>
            <a:endParaRPr lang="fr-FR" sz="2800" b="1" dirty="0">
              <a:solidFill>
                <a:schemeClr val="accent1"/>
              </a:solidFill>
              <a:latin typeface="Open Sans" panose="020B0606030504020204" pitchFamily="34" charset="0"/>
            </a:endParaRPr>
          </a:p>
          <a:p>
            <a:pPr algn="ctr"/>
            <a:r>
              <a:rPr lang="fr-FR" i="1" dirty="0">
                <a:solidFill>
                  <a:srgbClr val="243238"/>
                </a:solidFill>
                <a:effectLst/>
                <a:latin typeface="Open Sans" panose="020B0606030504020204" pitchFamily="34" charset="0"/>
              </a:rPr>
              <a:t>Lorsque les responsables légaux de l’élève n’obtiennent pas satisfaction pour les voies d’orientation demandées, ils peuvent, de droit, obtenir le maintien de l’élève pour la durée d’une seule année scolaire. (Article D 331-37 code de l’Education).</a:t>
            </a:r>
            <a:endParaRPr lang="fr-FR" i="1" dirty="0">
              <a:solidFill>
                <a:schemeClr val="accent1"/>
              </a:solidFill>
              <a:effectLst/>
              <a:latin typeface="Open Sans" panose="020B0606030504020204" pitchFamily="34" charset="0"/>
            </a:endParaRPr>
          </a:p>
        </p:txBody>
      </p:sp>
      <p:pic>
        <p:nvPicPr>
          <p:cNvPr id="4" name="Image 3">
            <a:extLst>
              <a:ext uri="{FF2B5EF4-FFF2-40B4-BE49-F238E27FC236}">
                <a16:creationId xmlns:a16="http://schemas.microsoft.com/office/drawing/2014/main" id="{E97AF57B-E8F2-46D6-9D73-6640102E4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0803" y="4943911"/>
            <a:ext cx="847290" cy="669359"/>
          </a:xfrm>
          <a:prstGeom prst="rect">
            <a:avLst/>
          </a:prstGeom>
        </p:spPr>
      </p:pic>
      <p:pic>
        <p:nvPicPr>
          <p:cNvPr id="6" name="Image 5">
            <a:hlinkClick r:id="rId3"/>
            <a:extLst>
              <a:ext uri="{FF2B5EF4-FFF2-40B4-BE49-F238E27FC236}">
                <a16:creationId xmlns:a16="http://schemas.microsoft.com/office/drawing/2014/main" id="{EFF1EBAB-0ADE-4A6C-879C-CEE3A722D4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3178" y="2002962"/>
            <a:ext cx="1442854" cy="857780"/>
          </a:xfrm>
          <a:prstGeom prst="rect">
            <a:avLst/>
          </a:prstGeom>
        </p:spPr>
      </p:pic>
      <p:sp>
        <p:nvSpPr>
          <p:cNvPr id="7" name="Flèche : droite 6">
            <a:extLst>
              <a:ext uri="{FF2B5EF4-FFF2-40B4-BE49-F238E27FC236}">
                <a16:creationId xmlns:a16="http://schemas.microsoft.com/office/drawing/2014/main" id="{8ECE2712-1498-41A6-8C61-880800E281EF}"/>
              </a:ext>
            </a:extLst>
          </p:cNvPr>
          <p:cNvSpPr/>
          <p:nvPr/>
        </p:nvSpPr>
        <p:spPr>
          <a:xfrm>
            <a:off x="4311942" y="2214694"/>
            <a:ext cx="805343" cy="3607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55961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anim calcmode="lin" valueType="num">
                                      <p:cBhvr>
                                        <p:cTn id="7"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3" end="13"/>
                                            </p:txEl>
                                          </p:spTgt>
                                        </p:tgtEl>
                                        <p:attrNameLst>
                                          <p:attrName>ppt_h</p:attrName>
                                        </p:attrNameLst>
                                      </p:cBhvr>
                                      <p:tavLst>
                                        <p:tav tm="0">
                                          <p:val>
                                            <p:fltVal val="0"/>
                                          </p:val>
                                        </p:tav>
                                        <p:tav tm="100000">
                                          <p:val>
                                            <p:strVal val="#ppt_h"/>
                                          </p:val>
                                        </p:tav>
                                      </p:tavLst>
                                    </p:anim>
                                    <p:animEffect transition="in" filter="fade">
                                      <p:cBhvr>
                                        <p:cTn id="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C3B37CB-5E90-45AA-B5AE-1EC58AE3DB15}"/>
              </a:ext>
            </a:extLst>
          </p:cNvPr>
          <p:cNvSpPr txBox="1"/>
          <p:nvPr/>
        </p:nvSpPr>
        <p:spPr>
          <a:xfrm>
            <a:off x="612395" y="448810"/>
            <a:ext cx="8925887" cy="5724644"/>
          </a:xfrm>
          <a:prstGeom prst="rect">
            <a:avLst/>
          </a:prstGeom>
          <a:noFill/>
        </p:spPr>
        <p:txBody>
          <a:bodyPr wrap="square" rtlCol="0">
            <a:spAutoFit/>
          </a:bodyPr>
          <a:lstStyle/>
          <a:p>
            <a:pPr algn="ctr"/>
            <a:r>
              <a:rPr lang="fr-FR" sz="2400" b="1">
                <a:solidFill>
                  <a:schemeClr val="accent2">
                    <a:lumMod val="60000"/>
                    <a:lumOff val="40000"/>
                  </a:schemeClr>
                </a:solidFill>
              </a:rPr>
              <a:t>      SI </a:t>
            </a:r>
            <a:r>
              <a:rPr lang="fr-FR" sz="2400" b="1" dirty="0">
                <a:solidFill>
                  <a:schemeClr val="accent2">
                    <a:lumMod val="60000"/>
                    <a:lumOff val="40000"/>
                  </a:schemeClr>
                </a:solidFill>
              </a:rPr>
              <a:t>INSCRIPTION EN ETABLISSEMENT PRIVE</a:t>
            </a:r>
          </a:p>
          <a:p>
            <a:pPr algn="ctr"/>
            <a:endParaRPr lang="fr-FR" dirty="0"/>
          </a:p>
          <a:p>
            <a:pPr algn="ctr"/>
            <a:endParaRPr lang="fr-FR" dirty="0"/>
          </a:p>
          <a:p>
            <a:pPr algn="ctr"/>
            <a:endParaRPr lang="fr-FR" sz="2400" dirty="0"/>
          </a:p>
          <a:p>
            <a:pPr algn="ctr"/>
            <a:endParaRPr lang="fr-FR" sz="2400" dirty="0"/>
          </a:p>
          <a:p>
            <a:pPr algn="ctr"/>
            <a:r>
              <a:rPr lang="fr-FR" sz="2400" dirty="0"/>
              <a:t>Les vœux sont à saisir rapidement entre le 04 mai et le 26 mai</a:t>
            </a:r>
          </a:p>
          <a:p>
            <a:pPr algn="ctr"/>
            <a:endParaRPr lang="fr-FR" sz="2400" dirty="0"/>
          </a:p>
          <a:p>
            <a:pPr algn="ctr"/>
            <a:r>
              <a:rPr lang="fr-FR" sz="2400" dirty="0"/>
              <a:t> </a:t>
            </a:r>
          </a:p>
          <a:p>
            <a:pPr algn="ctr"/>
            <a:endParaRPr lang="fr-FR" sz="2400" dirty="0"/>
          </a:p>
          <a:p>
            <a:pPr algn="ctr"/>
            <a:r>
              <a:rPr lang="fr-FR" sz="2400" dirty="0"/>
              <a:t>LES FAMILLES DOIVENT PRENDRE CONTACT AVEC L’ETABLISSEMENT PRIVE</a:t>
            </a:r>
          </a:p>
          <a:p>
            <a:pPr algn="ctr"/>
            <a:r>
              <a:rPr lang="fr-FR" sz="2400" dirty="0"/>
              <a:t>  </a:t>
            </a:r>
            <a:r>
              <a:rPr lang="fr-FR" sz="2400" dirty="0">
                <a:solidFill>
                  <a:srgbClr val="FF0000"/>
                </a:solidFill>
              </a:rPr>
              <a:t>AVANT LE 26 MAI</a:t>
            </a:r>
          </a:p>
          <a:p>
            <a:pPr algn="ctr"/>
            <a:endParaRPr lang="fr-FR" sz="2400" dirty="0"/>
          </a:p>
          <a:p>
            <a:pPr algn="ctr"/>
            <a:endParaRPr lang="fr-FR" sz="2400" dirty="0"/>
          </a:p>
          <a:p>
            <a:pPr algn="ctr"/>
            <a:r>
              <a:rPr lang="fr-FR" sz="2000" i="1" dirty="0"/>
              <a:t>Les établissements privés n’ont pas accès aux coordonnées des familles et ne voient pas les vœux avant le 27 mai</a:t>
            </a:r>
          </a:p>
        </p:txBody>
      </p:sp>
      <p:pic>
        <p:nvPicPr>
          <p:cNvPr id="4" name="Image 3">
            <a:extLst>
              <a:ext uri="{FF2B5EF4-FFF2-40B4-BE49-F238E27FC236}">
                <a16:creationId xmlns:a16="http://schemas.microsoft.com/office/drawing/2014/main" id="{D79788AB-AEE0-4690-8595-DE8371936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395" y="247475"/>
            <a:ext cx="1610686" cy="1610686"/>
          </a:xfrm>
          <a:prstGeom prst="rect">
            <a:avLst/>
          </a:prstGeom>
        </p:spPr>
      </p:pic>
    </p:spTree>
    <p:extLst>
      <p:ext uri="{BB962C8B-B14F-4D97-AF65-F5344CB8AC3E}">
        <p14:creationId xmlns:p14="http://schemas.microsoft.com/office/powerpoint/2010/main" val="2812758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A2B4FBD7-D21F-484D-9E31-DFA145F3D227}"/>
              </a:ext>
            </a:extLst>
          </p:cNvPr>
          <p:cNvSpPr txBox="1"/>
          <p:nvPr/>
        </p:nvSpPr>
        <p:spPr>
          <a:xfrm>
            <a:off x="1117600" y="732641"/>
            <a:ext cx="10109200" cy="4924425"/>
          </a:xfrm>
          <a:prstGeom prst="rect">
            <a:avLst/>
          </a:prstGeom>
          <a:noFill/>
        </p:spPr>
        <p:txBody>
          <a:bodyPr wrap="square">
            <a:spAutoFit/>
          </a:bodyPr>
          <a:lstStyle/>
          <a:p>
            <a:pPr algn="ctr"/>
            <a:r>
              <a:rPr lang="fr-FR" sz="3600" b="1" i="0" dirty="0">
                <a:solidFill>
                  <a:schemeClr val="accent2">
                    <a:lumMod val="75000"/>
                  </a:schemeClr>
                </a:solidFill>
                <a:effectLst/>
                <a:latin typeface="Open Sans" panose="020B0606030504020204" pitchFamily="34" charset="0"/>
              </a:rPr>
              <a:t>3- </a:t>
            </a:r>
            <a:r>
              <a:rPr lang="fr-FR" sz="3600" b="1" dirty="0">
                <a:solidFill>
                  <a:schemeClr val="accent2">
                    <a:lumMod val="75000"/>
                  </a:schemeClr>
                </a:solidFill>
                <a:latin typeface="Open Sans" panose="020B0606030504020204" pitchFamily="34" charset="0"/>
              </a:rPr>
              <a:t>I</a:t>
            </a:r>
            <a:r>
              <a:rPr lang="fr-FR" sz="3600" b="1" i="0" dirty="0">
                <a:solidFill>
                  <a:schemeClr val="accent2">
                    <a:lumMod val="75000"/>
                  </a:schemeClr>
                </a:solidFill>
                <a:effectLst/>
                <a:latin typeface="Open Sans" panose="020B0606030504020204" pitchFamily="34" charset="0"/>
              </a:rPr>
              <a:t>nscription dans le lycée d’affectation</a:t>
            </a:r>
          </a:p>
          <a:p>
            <a:endParaRPr lang="fr-FR" b="1" i="0" dirty="0">
              <a:solidFill>
                <a:schemeClr val="accent2">
                  <a:lumMod val="75000"/>
                </a:schemeClr>
              </a:solidFill>
              <a:effectLst/>
              <a:latin typeface="Open Sans" panose="020B0606030504020204" pitchFamily="34" charset="0"/>
            </a:endParaRPr>
          </a:p>
          <a:p>
            <a:pPr marL="278765" algn="l"/>
            <a:r>
              <a:rPr lang="fr-FR" sz="2000" b="1" i="0" dirty="0">
                <a:solidFill>
                  <a:srgbClr val="0E57C4"/>
                </a:solidFill>
                <a:effectLst/>
                <a:latin typeface="Open Sans" panose="020B0606030504020204" pitchFamily="34" charset="0"/>
              </a:rPr>
              <a:t>CAS 1</a:t>
            </a:r>
            <a:r>
              <a:rPr lang="fr-FR" sz="2000" b="1" i="0" dirty="0">
                <a:solidFill>
                  <a:srgbClr val="243238"/>
                </a:solidFill>
                <a:effectLst/>
                <a:latin typeface="Open Sans" panose="020B0606030504020204" pitchFamily="34" charset="0"/>
              </a:rPr>
              <a:t>: Le conseil de classe valide le passage en première générale</a:t>
            </a:r>
          </a:p>
          <a:p>
            <a:pPr marL="278765" algn="l"/>
            <a:endParaRPr lang="fr-FR" sz="2000" b="1" i="0" dirty="0">
              <a:solidFill>
                <a:srgbClr val="243238"/>
              </a:solidFill>
              <a:effectLst/>
              <a:latin typeface="Open Sans" panose="020B0606030504020204" pitchFamily="34" charset="0"/>
            </a:endParaRPr>
          </a:p>
          <a:p>
            <a:pPr marL="278765" algn="l"/>
            <a:r>
              <a:rPr lang="fr-FR" sz="2000" b="1" i="0" dirty="0">
                <a:solidFill>
                  <a:schemeClr val="accent5"/>
                </a:solidFill>
                <a:effectLst/>
                <a:latin typeface="Open Sans" panose="020B0606030504020204" pitchFamily="34" charset="0"/>
              </a:rPr>
              <a:t>La </a:t>
            </a:r>
            <a:r>
              <a:rPr lang="fr-FR" sz="2000" b="1" i="0" u="sng" dirty="0" err="1">
                <a:solidFill>
                  <a:schemeClr val="accent5"/>
                </a:solidFill>
                <a:effectLst/>
                <a:latin typeface="Open Sans" panose="020B0606030504020204" pitchFamily="34" charset="0"/>
              </a:rPr>
              <a:t>ré-inscription</a:t>
            </a:r>
            <a:r>
              <a:rPr lang="fr-FR" sz="2000" b="1" i="0" dirty="0">
                <a:solidFill>
                  <a:schemeClr val="accent5"/>
                </a:solidFill>
                <a:effectLst/>
                <a:latin typeface="Open Sans" panose="020B0606030504020204" pitchFamily="34" charset="0"/>
              </a:rPr>
              <a:t> au LPO Simone de Beauvoir s'effectue selon le calendrier diffusé </a:t>
            </a:r>
            <a:r>
              <a:rPr lang="fr-FR" sz="2000" i="1" dirty="0">
                <a:solidFill>
                  <a:schemeClr val="accent5"/>
                </a:solidFill>
                <a:effectLst/>
                <a:latin typeface="Open Sans" panose="020B0606030504020204" pitchFamily="34" charset="0"/>
              </a:rPr>
              <a:t>(en général 1</a:t>
            </a:r>
            <a:r>
              <a:rPr lang="fr-FR" sz="2000" i="1" baseline="30000" dirty="0">
                <a:solidFill>
                  <a:schemeClr val="accent5"/>
                </a:solidFill>
                <a:effectLst/>
                <a:latin typeface="Open Sans" panose="020B0606030504020204" pitchFamily="34" charset="0"/>
              </a:rPr>
              <a:t>ère</a:t>
            </a:r>
            <a:r>
              <a:rPr lang="fr-FR" sz="2000" i="1" dirty="0">
                <a:solidFill>
                  <a:schemeClr val="accent5"/>
                </a:solidFill>
                <a:effectLst/>
                <a:latin typeface="Open Sans" panose="020B0606030504020204" pitchFamily="34" charset="0"/>
              </a:rPr>
              <a:t> semaine de juin)</a:t>
            </a:r>
          </a:p>
          <a:p>
            <a:pPr marL="278765" algn="l"/>
            <a:endParaRPr lang="fr-FR" sz="2000" b="1" i="0" dirty="0">
              <a:solidFill>
                <a:srgbClr val="243238"/>
              </a:solidFill>
              <a:effectLst/>
              <a:latin typeface="Open Sans" panose="020B0606030504020204" pitchFamily="34" charset="0"/>
            </a:endParaRPr>
          </a:p>
          <a:p>
            <a:pPr marL="278765" algn="l"/>
            <a:r>
              <a:rPr lang="fr-FR" sz="2000" b="1" i="0" dirty="0">
                <a:solidFill>
                  <a:srgbClr val="0E57C4"/>
                </a:solidFill>
                <a:effectLst/>
                <a:latin typeface="Open Sans" panose="020B0606030504020204" pitchFamily="34" charset="0"/>
              </a:rPr>
              <a:t>CAS 2</a:t>
            </a:r>
            <a:r>
              <a:rPr lang="fr-FR" sz="2000" b="1" i="0" dirty="0">
                <a:solidFill>
                  <a:srgbClr val="243238"/>
                </a:solidFill>
                <a:effectLst/>
                <a:latin typeface="Open Sans" panose="020B0606030504020204" pitchFamily="34" charset="0"/>
              </a:rPr>
              <a:t>:  L’élève et sa famille reçoivent la </a:t>
            </a:r>
            <a:r>
              <a:rPr lang="fr-FR" sz="2000" b="1" i="0" dirty="0">
                <a:solidFill>
                  <a:srgbClr val="FF0000"/>
                </a:solidFill>
                <a:effectLst/>
                <a:latin typeface="Open Sans" panose="020B0606030504020204" pitchFamily="34" charset="0"/>
              </a:rPr>
              <a:t>notification d’affectation le 30 juin</a:t>
            </a:r>
            <a:r>
              <a:rPr lang="fr-FR" sz="2000" b="1" i="0" dirty="0">
                <a:solidFill>
                  <a:srgbClr val="243238"/>
                </a:solidFill>
                <a:effectLst/>
                <a:latin typeface="Open Sans" panose="020B0606030504020204" pitchFamily="34" charset="0"/>
              </a:rPr>
              <a:t>.</a:t>
            </a:r>
          </a:p>
          <a:p>
            <a:pPr marL="278765" algn="l"/>
            <a:endParaRPr lang="fr-FR" sz="2000" b="1" dirty="0">
              <a:solidFill>
                <a:srgbClr val="243238"/>
              </a:solidFill>
              <a:latin typeface="Open Sans" panose="020B0606030504020204" pitchFamily="34" charset="0"/>
            </a:endParaRPr>
          </a:p>
          <a:p>
            <a:pPr marL="278765" algn="l"/>
            <a:r>
              <a:rPr lang="fr-FR" sz="2000" b="1" i="0" dirty="0">
                <a:solidFill>
                  <a:srgbClr val="243238"/>
                </a:solidFill>
                <a:effectLst/>
                <a:latin typeface="Open Sans" panose="020B0606030504020204" pitchFamily="34" charset="0"/>
              </a:rPr>
              <a:t>  L'inscription dans le lycée d'affectation doit s'effectuer dans les délais figurant sur la notification d’affectation. </a:t>
            </a:r>
          </a:p>
          <a:p>
            <a:pPr marL="278765" algn="l"/>
            <a:endParaRPr lang="fr-FR" sz="2000" b="1" dirty="0">
              <a:solidFill>
                <a:srgbClr val="243238"/>
              </a:solidFill>
              <a:latin typeface="Open Sans" panose="020B0606030504020204" pitchFamily="34" charset="0"/>
            </a:endParaRPr>
          </a:p>
          <a:p>
            <a:pPr marL="278765" algn="l"/>
            <a:r>
              <a:rPr lang="fr-FR" sz="2000" b="1" i="0" dirty="0">
                <a:solidFill>
                  <a:srgbClr val="243238"/>
                </a:solidFill>
                <a:effectLst/>
                <a:latin typeface="Open Sans" panose="020B0606030504020204" pitchFamily="34" charset="0"/>
              </a:rPr>
              <a:t> Attention ! Les </a:t>
            </a:r>
            <a:r>
              <a:rPr lang="fr-FR" sz="2000" b="1" i="0" dirty="0">
                <a:solidFill>
                  <a:srgbClr val="FF0000"/>
                </a:solidFill>
                <a:effectLst/>
                <a:latin typeface="Open Sans" panose="020B0606030504020204" pitchFamily="34" charset="0"/>
              </a:rPr>
              <a:t>inscriptions dans les lycées d’affectation se font début juillet. </a:t>
            </a:r>
            <a:r>
              <a:rPr lang="fr-FR" sz="2000" b="1" i="0" dirty="0">
                <a:solidFill>
                  <a:srgbClr val="243238"/>
                </a:solidFill>
                <a:effectLst/>
                <a:latin typeface="Open Sans" panose="020B0606030504020204" pitchFamily="34" charset="0"/>
              </a:rPr>
              <a:t>Ne pas partir en vacances sans faire d’inscription au lycée, sinon la place sera proposée à un autre élève !</a:t>
            </a:r>
          </a:p>
        </p:txBody>
      </p:sp>
      <p:sp>
        <p:nvSpPr>
          <p:cNvPr id="2" name="Flèche : droite 1">
            <a:extLst>
              <a:ext uri="{FF2B5EF4-FFF2-40B4-BE49-F238E27FC236}">
                <a16:creationId xmlns:a16="http://schemas.microsoft.com/office/drawing/2014/main" id="{704C9081-5958-456D-B5ED-CF64279409B4}"/>
              </a:ext>
            </a:extLst>
          </p:cNvPr>
          <p:cNvSpPr/>
          <p:nvPr/>
        </p:nvSpPr>
        <p:spPr>
          <a:xfrm>
            <a:off x="1117600" y="2306972"/>
            <a:ext cx="316917" cy="142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Flèche : droite 3">
            <a:extLst>
              <a:ext uri="{FF2B5EF4-FFF2-40B4-BE49-F238E27FC236}">
                <a16:creationId xmlns:a16="http://schemas.microsoft.com/office/drawing/2014/main" id="{DA3FE6B8-21AB-4F7D-95AB-48B52EE76C08}"/>
              </a:ext>
            </a:extLst>
          </p:cNvPr>
          <p:cNvSpPr/>
          <p:nvPr/>
        </p:nvSpPr>
        <p:spPr>
          <a:xfrm>
            <a:off x="1100822" y="3194853"/>
            <a:ext cx="316917" cy="1426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DD2A9422-B21D-4F68-90FB-3122DBD5FB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389" y="4611439"/>
            <a:ext cx="1045627" cy="1045627"/>
          </a:xfrm>
          <a:prstGeom prst="rect">
            <a:avLst/>
          </a:prstGeom>
        </p:spPr>
      </p:pic>
    </p:spTree>
    <p:extLst>
      <p:ext uri="{BB962C8B-B14F-4D97-AF65-F5344CB8AC3E}">
        <p14:creationId xmlns:p14="http://schemas.microsoft.com/office/powerpoint/2010/main" val="7530357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0" end="10"/>
                                            </p:txEl>
                                          </p:spTgt>
                                        </p:tgtEl>
                                        <p:attrNameLst>
                                          <p:attrName>style.visibility</p:attrName>
                                        </p:attrNameLst>
                                      </p:cBhvr>
                                      <p:to>
                                        <p:strVal val="visible"/>
                                      </p:to>
                                    </p:set>
                                    <p:anim calcmode="lin" valueType="num">
                                      <p:cBhvr additive="base">
                                        <p:cTn id="1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CBF058D8-2977-4AE6-9BF2-4BCFC8669B8B}"/>
              </a:ext>
            </a:extLst>
          </p:cNvPr>
          <p:cNvGraphicFramePr>
            <a:graphicFrameLocks noGrp="1"/>
          </p:cNvGraphicFramePr>
          <p:nvPr>
            <p:extLst>
              <p:ext uri="{D42A27DB-BD31-4B8C-83A1-F6EECF244321}">
                <p14:modId xmlns:p14="http://schemas.microsoft.com/office/powerpoint/2010/main" val="4168897278"/>
              </p:ext>
            </p:extLst>
          </p:nvPr>
        </p:nvGraphicFramePr>
        <p:xfrm>
          <a:off x="585584" y="358501"/>
          <a:ext cx="8596312" cy="287856"/>
        </p:xfrm>
        <a:graphic>
          <a:graphicData uri="http://schemas.openxmlformats.org/drawingml/2006/table">
            <a:tbl>
              <a:tblPr/>
              <a:tblGrid>
                <a:gridCol w="8596312">
                  <a:extLst>
                    <a:ext uri="{9D8B030D-6E8A-4147-A177-3AD203B41FA5}">
                      <a16:colId xmlns:a16="http://schemas.microsoft.com/office/drawing/2014/main" val="1513168067"/>
                    </a:ext>
                  </a:extLst>
                </a:gridCol>
              </a:tblGrid>
              <a:tr h="287856">
                <a:tc>
                  <a:txBody>
                    <a:bodyPr/>
                    <a:lstStyle/>
                    <a:p>
                      <a:pPr algn="ctr"/>
                      <a:r>
                        <a:rPr lang="fr-FR" sz="1400" b="1" dirty="0">
                          <a:solidFill>
                            <a:srgbClr val="FFFFFF"/>
                          </a:solidFill>
                          <a:effectLst/>
                        </a:rPr>
                        <a:t>CALENDRIER RECAPITULATIF DE LA PROCEDURE D’ORIENTATION ET DE L’AFFECTATION</a:t>
                      </a:r>
                      <a:endParaRPr lang="fr-FR" sz="1400" b="1" dirty="0">
                        <a:effectLst/>
                      </a:endParaRPr>
                    </a:p>
                  </a:txBody>
                  <a:tcPr marL="71964" marR="71964" marT="35982" marB="35982" anchor="ctr">
                    <a:lnL>
                      <a:noFill/>
                    </a:lnL>
                    <a:lnR>
                      <a:noFill/>
                    </a:lnR>
                    <a:lnT>
                      <a:noFill/>
                    </a:lnT>
                    <a:lnB>
                      <a:noFill/>
                    </a:lnB>
                    <a:solidFill>
                      <a:srgbClr val="222858"/>
                    </a:solidFill>
                  </a:tcPr>
                </a:tc>
                <a:extLst>
                  <a:ext uri="{0D108BD9-81ED-4DB2-BD59-A6C34878D82A}">
                    <a16:rowId xmlns:a16="http://schemas.microsoft.com/office/drawing/2014/main" val="280245918"/>
                  </a:ext>
                </a:extLst>
              </a:tr>
            </a:tbl>
          </a:graphicData>
        </a:graphic>
      </p:graphicFrame>
      <p:graphicFrame>
        <p:nvGraphicFramePr>
          <p:cNvPr id="3" name="Tableau 2">
            <a:extLst>
              <a:ext uri="{FF2B5EF4-FFF2-40B4-BE49-F238E27FC236}">
                <a16:creationId xmlns:a16="http://schemas.microsoft.com/office/drawing/2014/main" id="{1B5CEE63-E8B2-43B1-9C99-C0ADC8B35C7B}"/>
              </a:ext>
            </a:extLst>
          </p:cNvPr>
          <p:cNvGraphicFramePr>
            <a:graphicFrameLocks noGrp="1"/>
          </p:cNvGraphicFramePr>
          <p:nvPr>
            <p:extLst>
              <p:ext uri="{D42A27DB-BD31-4B8C-83A1-F6EECF244321}">
                <p14:modId xmlns:p14="http://schemas.microsoft.com/office/powerpoint/2010/main" val="2780754266"/>
              </p:ext>
            </p:extLst>
          </p:nvPr>
        </p:nvGraphicFramePr>
        <p:xfrm>
          <a:off x="585584" y="873691"/>
          <a:ext cx="8596311" cy="5684531"/>
        </p:xfrm>
        <a:graphic>
          <a:graphicData uri="http://schemas.openxmlformats.org/drawingml/2006/table">
            <a:tbl>
              <a:tblPr/>
              <a:tblGrid>
                <a:gridCol w="878725">
                  <a:extLst>
                    <a:ext uri="{9D8B030D-6E8A-4147-A177-3AD203B41FA5}">
                      <a16:colId xmlns:a16="http://schemas.microsoft.com/office/drawing/2014/main" val="3523812105"/>
                    </a:ext>
                  </a:extLst>
                </a:gridCol>
                <a:gridCol w="3858793">
                  <a:extLst>
                    <a:ext uri="{9D8B030D-6E8A-4147-A177-3AD203B41FA5}">
                      <a16:colId xmlns:a16="http://schemas.microsoft.com/office/drawing/2014/main" val="2944005462"/>
                    </a:ext>
                  </a:extLst>
                </a:gridCol>
                <a:gridCol w="3858793">
                  <a:extLst>
                    <a:ext uri="{9D8B030D-6E8A-4147-A177-3AD203B41FA5}">
                      <a16:colId xmlns:a16="http://schemas.microsoft.com/office/drawing/2014/main" val="2736823488"/>
                    </a:ext>
                  </a:extLst>
                </a:gridCol>
              </a:tblGrid>
              <a:tr h="179571">
                <a:tc>
                  <a:txBody>
                    <a:bodyPr/>
                    <a:lstStyle/>
                    <a:p>
                      <a:pPr algn="l" fontAlgn="t"/>
                      <a:r>
                        <a:rPr lang="fr-FR" sz="700" b="0">
                          <a:effectLst/>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tc>
                  <a:txBody>
                    <a:bodyPr/>
                    <a:lstStyle/>
                    <a:p>
                      <a:pPr marL="26035" algn="ctr" fontAlgn="t"/>
                      <a:r>
                        <a:rPr lang="fr-FR" sz="700" b="1" dirty="0">
                          <a:solidFill>
                            <a:srgbClr val="000000"/>
                          </a:solidFill>
                          <a:effectLst/>
                        </a:rPr>
                        <a:t>DATE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tc>
                  <a:txBody>
                    <a:bodyPr/>
                    <a:lstStyle/>
                    <a:p>
                      <a:pPr marL="41275" algn="ctr" fontAlgn="t"/>
                      <a:r>
                        <a:rPr lang="fr-FR" sz="700" b="1" dirty="0">
                          <a:solidFill>
                            <a:srgbClr val="000000"/>
                          </a:solidFill>
                          <a:effectLst/>
                        </a:rPr>
                        <a:t>ECHEANCES</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BDBD"/>
                    </a:solidFill>
                  </a:tcPr>
                </a:tc>
                <a:extLst>
                  <a:ext uri="{0D108BD9-81ED-4DB2-BD59-A6C34878D82A}">
                    <a16:rowId xmlns:a16="http://schemas.microsoft.com/office/drawing/2014/main" val="3752575753"/>
                  </a:ext>
                </a:extLst>
              </a:tr>
              <a:tr h="621182">
                <a:tc rowSpan="11">
                  <a:txBody>
                    <a:bodyPr/>
                    <a:lstStyle/>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r>
                        <a:rPr lang="fr-FR" sz="700" b="0" dirty="0">
                          <a:effectLst/>
                        </a:rPr>
                        <a:t> </a:t>
                      </a: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endParaRPr lang="fr-FR" sz="700" b="0" dirty="0">
                        <a:effectLst/>
                      </a:endParaRPr>
                    </a:p>
                    <a:p>
                      <a:pPr algn="ctr" fontAlgn="t"/>
                      <a:r>
                        <a:rPr lang="fr-FR" sz="700" b="0" dirty="0">
                          <a:effectLst/>
                        </a:rPr>
                        <a:t> </a:t>
                      </a:r>
                    </a:p>
                    <a:p>
                      <a:pPr algn="ctr" fontAlgn="t"/>
                      <a:r>
                        <a:rPr lang="fr-FR" sz="700" b="0" dirty="0">
                          <a:effectLst/>
                        </a:rPr>
                        <a:t> </a:t>
                      </a:r>
                    </a:p>
                    <a:p>
                      <a:pPr algn="ctr" fontAlgn="t"/>
                      <a:r>
                        <a:rPr lang="fr-FR" sz="700" b="1" dirty="0">
                          <a:effectLst/>
                        </a:rPr>
                        <a:t>2</a:t>
                      </a:r>
                      <a:r>
                        <a:rPr lang="fr-FR" sz="700" b="1" baseline="30000" dirty="0">
                          <a:effectLst/>
                        </a:rPr>
                        <a:t>nde</a:t>
                      </a:r>
                      <a:r>
                        <a:rPr lang="fr-FR" sz="700" b="1" dirty="0">
                          <a:effectLst/>
                        </a:rPr>
                        <a:t> Générale</a:t>
                      </a:r>
                    </a:p>
                    <a:p>
                      <a:pPr algn="ctr" fontAlgn="t"/>
                      <a:r>
                        <a:rPr lang="fr-FR" sz="700" b="1" dirty="0">
                          <a:effectLst/>
                        </a:rPr>
                        <a:t> et Technologique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endParaRPr lang="fr-FR" sz="700" b="0" dirty="0">
                        <a:effectLst/>
                      </a:endParaRPr>
                    </a:p>
                    <a:p>
                      <a:pPr algn="ctr" fontAlgn="t"/>
                      <a:r>
                        <a:rPr lang="fr-FR" sz="700" b="0" dirty="0">
                          <a:effectLst/>
                        </a:rPr>
                        <a:t> </a:t>
                      </a:r>
                    </a:p>
                    <a:p>
                      <a:pPr marL="26035" algn="ctr" fontAlgn="t"/>
                      <a:r>
                        <a:rPr lang="fr-FR" sz="700" b="1" dirty="0">
                          <a:effectLst/>
                        </a:rPr>
                        <a:t>DU 04 MAI au 20 MAI</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r>
                        <a:rPr lang="fr-FR" sz="700" b="1" dirty="0">
                          <a:effectLst/>
                        </a:rPr>
                        <a:t>PHASE ORIENTATION DEFINITIVE</a:t>
                      </a:r>
                      <a:endParaRPr lang="fr-FR" sz="700" b="0" dirty="0">
                        <a:effectLst/>
                      </a:endParaRPr>
                    </a:p>
                    <a:p>
                      <a:pPr marL="41275" algn="ctr" fontAlgn="t"/>
                      <a:r>
                        <a:rPr lang="fr-FR" sz="700" b="1" dirty="0">
                          <a:effectLst/>
                        </a:rPr>
                        <a:t>SAISIE des familles sur le Service en Ligne Orientation :</a:t>
                      </a:r>
                      <a:endParaRPr lang="fr-FR" sz="700" b="0" dirty="0">
                        <a:effectLst/>
                      </a:endParaRPr>
                    </a:p>
                    <a:p>
                      <a:pPr marL="41275" algn="ctr" fontAlgn="t"/>
                      <a:r>
                        <a:rPr lang="fr-FR" sz="700" b="1" u="none" strike="noStrike" dirty="0">
                          <a:solidFill>
                            <a:srgbClr val="006DCC"/>
                          </a:solidFill>
                          <a:effectLst/>
                          <a:hlinkClick r:id="rId2"/>
                        </a:rPr>
                        <a:t>https://teleservices.education.gouv.fr/</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26438971"/>
                  </a:ext>
                </a:extLst>
              </a:tr>
              <a:tr h="621182">
                <a:tc vMerge="1">
                  <a:txBody>
                    <a:bodyPr/>
                    <a:lstStyle/>
                    <a:p>
                      <a:endParaRPr lang="fr-FR"/>
                    </a:p>
                  </a:txBody>
                  <a:tcPr/>
                </a:tc>
                <a:tc>
                  <a:txBody>
                    <a:bodyPr/>
                    <a:lstStyle/>
                    <a:p>
                      <a:pPr marL="6350" algn="ctr" fontAlgn="t"/>
                      <a:r>
                        <a:rPr lang="fr-FR" sz="700" b="0" dirty="0">
                          <a:effectLst/>
                        </a:rPr>
                        <a:t> </a:t>
                      </a:r>
                    </a:p>
                    <a:p>
                      <a:pPr marL="6350" algn="ctr" fontAlgn="t"/>
                      <a:endParaRPr lang="fr-FR" sz="700" b="1" dirty="0">
                        <a:effectLst/>
                      </a:endParaRPr>
                    </a:p>
                    <a:p>
                      <a:pPr marL="6350" algn="ctr" fontAlgn="t"/>
                      <a:r>
                        <a:rPr lang="fr-FR" sz="700" b="1" dirty="0">
                          <a:effectLst/>
                        </a:rPr>
                        <a:t> 20 MAI </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solidFill>
                          <a:srgbClr val="FF0000"/>
                        </a:solidFill>
                        <a:effectLst/>
                      </a:endParaRPr>
                    </a:p>
                    <a:p>
                      <a:pPr marL="41275" algn="ctr" fontAlgn="t"/>
                      <a:r>
                        <a:rPr lang="fr-FR" sz="700" b="1" dirty="0">
                          <a:solidFill>
                            <a:srgbClr val="FF0000"/>
                          </a:solidFill>
                          <a:effectLst/>
                        </a:rPr>
                        <a:t>FIN SAISIE avec tous les vœux, y compris GRAGNAGUE</a:t>
                      </a:r>
                      <a:endParaRPr lang="fr-FR" sz="700" b="0" dirty="0">
                        <a:effectLst/>
                      </a:endParaRPr>
                    </a:p>
                    <a:p>
                      <a:pPr marL="135255" algn="ctr" fontAlgn="t"/>
                      <a:r>
                        <a:rPr lang="fr-FR" sz="700" b="1" dirty="0">
                          <a:effectLst/>
                        </a:rPr>
                        <a:t>[Noter dans ce cas : 1ère générale Lycée Simone de Beauvoir+ le choix des 3 EDS]</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95858175"/>
                  </a:ext>
                </a:extLst>
              </a:tr>
              <a:tr h="310591">
                <a:tc vMerge="1">
                  <a:txBody>
                    <a:bodyPr/>
                    <a:lstStyle/>
                    <a:p>
                      <a:endParaRPr lang="fr-FR"/>
                    </a:p>
                  </a:txBody>
                  <a:tcPr/>
                </a:tc>
                <a:tc>
                  <a:txBody>
                    <a:bodyPr/>
                    <a:lstStyle/>
                    <a:p>
                      <a:pPr marL="3810" algn="ctr" fontAlgn="t"/>
                      <a:r>
                        <a:rPr lang="fr-FR" sz="700" b="0" dirty="0">
                          <a:effectLst/>
                        </a:rPr>
                        <a:t> à paraître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r>
                        <a:rPr lang="fr-FR" sz="700" b="1" dirty="0">
                          <a:effectLst/>
                        </a:rPr>
                        <a:t>DATE LIMITE RECEPTION DES DOSSIERS EDS Hors établissement d’origine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45687403"/>
                  </a:ext>
                </a:extLst>
              </a:tr>
              <a:tr h="177786">
                <a:tc vMerge="1">
                  <a:txBody>
                    <a:bodyPr/>
                    <a:lstStyle/>
                    <a:p>
                      <a:endParaRPr lang="fr-FR"/>
                    </a:p>
                  </a:txBody>
                  <a:tcPr/>
                </a:tc>
                <a:tc>
                  <a:txBody>
                    <a:bodyPr/>
                    <a:lstStyle/>
                    <a:p>
                      <a:pPr marL="26035" algn="ctr" fontAlgn="t"/>
                      <a:r>
                        <a:rPr lang="fr-FR" sz="700" b="1">
                          <a:effectLst/>
                        </a:rPr>
                        <a:t>Du 26 MAI au 03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1">
                          <a:effectLst/>
                        </a:rPr>
                        <a:t>CONSEILS DE CLASSES du 2</a:t>
                      </a:r>
                      <a:r>
                        <a:rPr lang="fr-FR" sz="700" b="1" baseline="30000">
                          <a:effectLst/>
                        </a:rPr>
                        <a:t>ème</a:t>
                      </a:r>
                      <a:r>
                        <a:rPr lang="fr-FR" sz="700" b="1">
                          <a:effectLst/>
                        </a:rPr>
                        <a:t> semestre</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63780904"/>
                  </a:ext>
                </a:extLst>
              </a:tr>
              <a:tr h="1397660">
                <a:tc vMerge="1">
                  <a:txBody>
                    <a:bodyPr/>
                    <a:lstStyle/>
                    <a:p>
                      <a:endParaRPr lang="fr-FR"/>
                    </a:p>
                  </a:txBody>
                  <a:tcPr/>
                </a:tc>
                <a:tc>
                  <a:txBody>
                    <a:bodyPr/>
                    <a:lstStyle/>
                    <a:p>
                      <a:pPr algn="ctr" fontAlgn="t"/>
                      <a:r>
                        <a:rPr lang="fr-FR" sz="700" b="0" dirty="0">
                          <a:effectLst/>
                        </a:rPr>
                        <a:t> </a:t>
                      </a:r>
                    </a:p>
                    <a:p>
                      <a:pPr algn="ctr" fontAlgn="t"/>
                      <a:r>
                        <a:rPr lang="fr-FR" sz="700" b="0" dirty="0">
                          <a:effectLst/>
                        </a:rPr>
                        <a:t> </a:t>
                      </a:r>
                    </a:p>
                    <a:p>
                      <a:pPr marL="26035" algn="ctr" fontAlgn="t"/>
                      <a:endParaRPr lang="fr-FR" sz="700" b="1" dirty="0">
                        <a:solidFill>
                          <a:srgbClr val="FF0000"/>
                        </a:solidFill>
                        <a:effectLst/>
                      </a:endParaRPr>
                    </a:p>
                    <a:p>
                      <a:pPr marL="26035" algn="ctr" fontAlgn="t"/>
                      <a:endParaRPr lang="fr-FR" sz="700" b="1" dirty="0">
                        <a:solidFill>
                          <a:srgbClr val="FF0000"/>
                        </a:solidFill>
                        <a:effectLst/>
                      </a:endParaRPr>
                    </a:p>
                    <a:p>
                      <a:pPr marL="26035" algn="ctr" fontAlgn="t"/>
                      <a:endParaRPr lang="fr-FR" sz="700" b="1" dirty="0">
                        <a:solidFill>
                          <a:srgbClr val="FF0000"/>
                        </a:solidFill>
                        <a:effectLst/>
                      </a:endParaRPr>
                    </a:p>
                    <a:p>
                      <a:pPr marL="26035" algn="ctr" fontAlgn="t"/>
                      <a:r>
                        <a:rPr lang="fr-FR" sz="700" b="1" dirty="0">
                          <a:solidFill>
                            <a:srgbClr val="FF0000"/>
                          </a:solidFill>
                          <a:effectLst/>
                        </a:rPr>
                        <a:t>AVANT LE 04 JUIN</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endParaRPr lang="fr-FR" sz="700" b="1" dirty="0">
                        <a:effectLst/>
                      </a:endParaRPr>
                    </a:p>
                    <a:p>
                      <a:pPr marL="41275" algn="ctr" fontAlgn="t"/>
                      <a:endParaRPr lang="fr-FR" sz="700" b="1" dirty="0">
                        <a:effectLst/>
                      </a:endParaRPr>
                    </a:p>
                    <a:p>
                      <a:pPr marL="41275" algn="ctr" fontAlgn="t"/>
                      <a:r>
                        <a:rPr lang="fr-FR" sz="700" b="1" dirty="0">
                          <a:effectLst/>
                        </a:rPr>
                        <a:t>DECISION ORIENTATION</a:t>
                      </a:r>
                      <a:endParaRPr lang="fr-FR" sz="700" b="0" dirty="0">
                        <a:effectLst/>
                      </a:endParaRPr>
                    </a:p>
                    <a:p>
                      <a:pPr marL="41275" algn="ctr" fontAlgn="t"/>
                      <a:r>
                        <a:rPr lang="fr-FR" sz="700" b="1" dirty="0">
                          <a:solidFill>
                            <a:srgbClr val="FF0000"/>
                          </a:solidFill>
                          <a:effectLst/>
                        </a:rPr>
                        <a:t>ACCUSE RECEPTION </a:t>
                      </a:r>
                      <a:r>
                        <a:rPr lang="fr-FR" sz="700" b="0" dirty="0">
                          <a:solidFill>
                            <a:srgbClr val="FF0000"/>
                          </a:solidFill>
                          <a:effectLst/>
                        </a:rPr>
                        <a:t>des parents de l’AVIS du conseil de classe </a:t>
                      </a:r>
                      <a:r>
                        <a:rPr lang="fr-FR" sz="700" b="0" dirty="0">
                          <a:effectLst/>
                        </a:rPr>
                        <a:t>et Réponse des parents </a:t>
                      </a:r>
                      <a:r>
                        <a:rPr lang="fr-FR" sz="700" b="1" dirty="0">
                          <a:effectLst/>
                        </a:rPr>
                        <a:t>ACCORD ou DESACCORD</a:t>
                      </a:r>
                      <a:endParaRPr lang="fr-FR" sz="700" b="0" dirty="0">
                        <a:effectLst/>
                      </a:endParaRPr>
                    </a:p>
                    <a:p>
                      <a:pPr marL="41275" algn="ctr" fontAlgn="t"/>
                      <a:r>
                        <a:rPr lang="fr-FR" sz="700" b="0" dirty="0">
                          <a:effectLst/>
                        </a:rPr>
                        <a:t>(Service en Ligne Orientation / </a:t>
                      </a:r>
                      <a:r>
                        <a:rPr lang="fr-FR" sz="700" b="0" dirty="0">
                          <a:solidFill>
                            <a:srgbClr val="2F5395"/>
                          </a:solidFill>
                          <a:effectLst/>
                        </a:rPr>
                        <a:t>EDUCONNECT</a:t>
                      </a:r>
                      <a:r>
                        <a:rPr lang="fr-FR" sz="700" b="0" dirty="0">
                          <a:effectLst/>
                        </a:rPr>
                        <a:t>)</a:t>
                      </a:r>
                    </a:p>
                    <a:p>
                      <a:pPr marL="398780" algn="ctr" fontAlgn="t"/>
                      <a:r>
                        <a:rPr lang="fr-FR" sz="700" b="1" dirty="0">
                          <a:solidFill>
                            <a:srgbClr val="FF0000"/>
                          </a:solidFill>
                          <a:effectLst/>
                        </a:rPr>
                        <a:t>IMPRESSION FICHES RECAPITULATIVES DES VOEUX pour dernière vérification et signature :  </a:t>
                      </a:r>
                      <a:r>
                        <a:rPr lang="fr-FR" sz="700" b="1" dirty="0">
                          <a:effectLst/>
                        </a:rPr>
                        <a:t>ENTRETIEN EN CAS DE DESACCORD </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99769497"/>
                  </a:ext>
                </a:extLst>
              </a:tr>
              <a:tr h="465887">
                <a:tc vMerge="1">
                  <a:txBody>
                    <a:bodyPr/>
                    <a:lstStyle/>
                    <a:p>
                      <a:endParaRPr lang="fr-FR"/>
                    </a:p>
                  </a:txBody>
                  <a:tcPr/>
                </a:tc>
                <a:tc>
                  <a:txBody>
                    <a:bodyPr/>
                    <a:lstStyle/>
                    <a:p>
                      <a:pPr marL="26035" algn="ctr" fontAlgn="t"/>
                      <a:r>
                        <a:rPr lang="fr-FR" sz="700" b="0">
                          <a:effectLst/>
                        </a:rPr>
                        <a:t> </a:t>
                      </a:r>
                    </a:p>
                    <a:p>
                      <a:pPr marL="26035" algn="ctr" fontAlgn="t"/>
                      <a:r>
                        <a:rPr lang="fr-FR" sz="700" b="1">
                          <a:effectLst/>
                        </a:rPr>
                        <a:t>09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1">
                          <a:effectLst/>
                        </a:rPr>
                        <a:t>INSCRIPTION en </a:t>
                      </a:r>
                      <a:r>
                        <a:rPr lang="fr-FR" sz="700" b="1" u="sng">
                          <a:effectLst/>
                        </a:rPr>
                        <a:t>1ère générale</a:t>
                      </a:r>
                      <a:r>
                        <a:rPr lang="fr-FR" sz="700" b="1">
                          <a:effectLst/>
                        </a:rPr>
                        <a:t> RENTREE  2026</a:t>
                      </a:r>
                      <a:endParaRPr lang="fr-FR" sz="700" b="0">
                        <a:effectLst/>
                      </a:endParaRPr>
                    </a:p>
                    <a:p>
                      <a:pPr marL="41275" algn="ctr" fontAlgn="t"/>
                      <a:r>
                        <a:rPr lang="fr-FR" sz="700" b="1">
                          <a:effectLst/>
                        </a:rPr>
                        <a:t>Au lycée Simone de Beauvoir</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10119618"/>
                  </a:ext>
                </a:extLst>
              </a:tr>
              <a:tr h="155296">
                <a:tc vMerge="1">
                  <a:txBody>
                    <a:bodyPr/>
                    <a:lstStyle/>
                    <a:p>
                      <a:endParaRPr lang="fr-FR"/>
                    </a:p>
                  </a:txBody>
                  <a:tcPr/>
                </a:tc>
                <a:tc>
                  <a:txBody>
                    <a:bodyPr/>
                    <a:lstStyle/>
                    <a:p>
                      <a:pPr marL="26035" algn="ctr" fontAlgn="t"/>
                      <a:r>
                        <a:rPr lang="fr-FR" sz="700" b="0">
                          <a:effectLst/>
                        </a:rPr>
                        <a:t>à paraître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COMMISSION D’APPEL fin 2</a:t>
                      </a:r>
                      <a:r>
                        <a:rPr lang="fr-FR" sz="700" b="0" baseline="30000">
                          <a:effectLst/>
                        </a:rPr>
                        <a:t>nde</a:t>
                      </a:r>
                      <a:r>
                        <a:rPr lang="fr-FR" sz="700" b="0">
                          <a:effectLst/>
                        </a:rPr>
                        <a:t> et fin 1ère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72110888"/>
                  </a:ext>
                </a:extLst>
              </a:tr>
              <a:tr h="178858">
                <a:tc vMerge="1">
                  <a:txBody>
                    <a:bodyPr/>
                    <a:lstStyle/>
                    <a:p>
                      <a:endParaRPr lang="fr-FR"/>
                    </a:p>
                  </a:txBody>
                  <a:tcPr/>
                </a:tc>
                <a:tc>
                  <a:txBody>
                    <a:bodyPr/>
                    <a:lstStyle/>
                    <a:p>
                      <a:pPr marL="26035" algn="ctr" fontAlgn="t"/>
                      <a:r>
                        <a:rPr lang="fr-FR" sz="700" b="0">
                          <a:effectLst/>
                        </a:rPr>
                        <a:t>à paraître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COMMISSION EDS hors établissement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60045760"/>
                  </a:ext>
                </a:extLst>
              </a:tr>
              <a:tr h="178858">
                <a:tc vMerge="1">
                  <a:txBody>
                    <a:bodyPr/>
                    <a:lstStyle/>
                    <a:p>
                      <a:endParaRPr lang="fr-FR"/>
                    </a:p>
                  </a:txBody>
                  <a:tcPr/>
                </a:tc>
                <a:tc>
                  <a:txBody>
                    <a:bodyPr/>
                    <a:lstStyle/>
                    <a:p>
                      <a:pPr marL="26035" algn="ctr" fontAlgn="t"/>
                      <a:r>
                        <a:rPr lang="fr-FR" sz="700" b="1">
                          <a:effectLst/>
                        </a:rPr>
                        <a:t>15 JUIN</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Pré-Tour de sécurisation (1</a:t>
                      </a:r>
                      <a:r>
                        <a:rPr lang="fr-FR" sz="700" b="0" baseline="30000">
                          <a:effectLst/>
                        </a:rPr>
                        <a:t>ère</a:t>
                      </a:r>
                      <a:r>
                        <a:rPr lang="fr-FR" sz="700" b="0">
                          <a:effectLst/>
                        </a:rPr>
                        <a:t> technologique)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84325049"/>
                  </a:ext>
                </a:extLst>
              </a:tr>
              <a:tr h="310591">
                <a:tc vMerge="1">
                  <a:txBody>
                    <a:bodyPr/>
                    <a:lstStyle/>
                    <a:p>
                      <a:endParaRPr lang="fr-FR"/>
                    </a:p>
                  </a:txBody>
                  <a:tcPr/>
                </a:tc>
                <a:tc>
                  <a:txBody>
                    <a:bodyPr/>
                    <a:lstStyle/>
                    <a:p>
                      <a:pPr marL="3810" algn="ctr" fontAlgn="t"/>
                      <a:endParaRPr lang="fr-FR" sz="700" b="1" dirty="0">
                        <a:effectLst/>
                      </a:endParaRPr>
                    </a:p>
                    <a:p>
                      <a:pPr marL="3810" algn="ctr" fontAlgn="t"/>
                      <a:r>
                        <a:rPr lang="fr-FR" sz="700" b="1" dirty="0">
                          <a:effectLst/>
                        </a:rPr>
                        <a:t>Du 16 au 19 JUIN</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1275" algn="ctr" fontAlgn="t"/>
                      <a:r>
                        <a:rPr lang="fr-FR" sz="700" b="0">
                          <a:effectLst/>
                        </a:rPr>
                        <a:t> Saisie vœux supplémentaires pour les élèves dont l’affectation n’est pas sécurisée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87213565"/>
                  </a:ext>
                </a:extLst>
              </a:tr>
              <a:tr h="465887">
                <a:tc vMerge="1">
                  <a:txBody>
                    <a:bodyPr/>
                    <a:lstStyle/>
                    <a:p>
                      <a:endParaRPr lang="fr-FR"/>
                    </a:p>
                  </a:txBody>
                  <a:tcPr/>
                </a:tc>
                <a:tc>
                  <a:txBody>
                    <a:bodyPr/>
                    <a:lstStyle/>
                    <a:p>
                      <a:pPr algn="ctr" fontAlgn="t"/>
                      <a:r>
                        <a:rPr lang="fr-FR" sz="700" b="0">
                          <a:effectLst/>
                        </a:rPr>
                        <a:t> </a:t>
                      </a:r>
                    </a:p>
                    <a:p>
                      <a:pPr marL="26035" algn="ctr" fontAlgn="t"/>
                      <a:r>
                        <a:rPr lang="fr-FR" sz="700" b="1">
                          <a:solidFill>
                            <a:srgbClr val="FF0000"/>
                          </a:solidFill>
                          <a:effectLst/>
                        </a:rPr>
                        <a:t>30 JUIN – 17h00</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fr-FR" sz="700" b="0">
                          <a:effectLst/>
                        </a:rPr>
                        <a:t> </a:t>
                      </a:r>
                    </a:p>
                    <a:p>
                      <a:pPr marL="41275" algn="ctr" fontAlgn="t"/>
                      <a:r>
                        <a:rPr lang="fr-FR" sz="700" b="1">
                          <a:effectLst/>
                        </a:rPr>
                        <a:t>RESULTAT de L’AFFECTATION DEFINITIVE 1</a:t>
                      </a:r>
                      <a:r>
                        <a:rPr lang="fr-FR" sz="700" b="1" baseline="30000">
                          <a:effectLst/>
                        </a:rPr>
                        <a:t>ère</a:t>
                      </a:r>
                      <a:r>
                        <a:rPr lang="fr-FR" sz="700" b="1">
                          <a:effectLst/>
                        </a:rPr>
                        <a:t> Technologique et professionnelle</a:t>
                      </a:r>
                      <a:endParaRPr lang="fr-FR" sz="700" b="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52225383"/>
                  </a:ext>
                </a:extLst>
              </a:tr>
              <a:tr h="621182">
                <a:tc>
                  <a:txBody>
                    <a:bodyPr/>
                    <a:lstStyle/>
                    <a:p>
                      <a:pPr algn="l" fontAlgn="t"/>
                      <a:r>
                        <a:rPr lang="fr-FR" sz="700" b="0">
                          <a:effectLst/>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6035" algn="ctr" fontAlgn="t"/>
                      <a:endParaRPr lang="fr-FR" sz="700" b="1" dirty="0">
                        <a:effectLst/>
                      </a:endParaRPr>
                    </a:p>
                    <a:p>
                      <a:pPr marL="26035" algn="ctr" fontAlgn="t"/>
                      <a:endParaRPr lang="fr-FR" sz="700" b="1" dirty="0">
                        <a:effectLst/>
                      </a:endParaRPr>
                    </a:p>
                    <a:p>
                      <a:pPr marL="26035" algn="ctr" fontAlgn="t"/>
                      <a:r>
                        <a:rPr lang="fr-FR" sz="700" b="1" dirty="0">
                          <a:effectLst/>
                        </a:rPr>
                        <a:t>Date établissement d’accueil à consulter</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fontAlgn="t"/>
                      <a:endParaRPr lang="fr-FR" sz="700" b="1" dirty="0">
                        <a:effectLst/>
                      </a:endParaRPr>
                    </a:p>
                    <a:p>
                      <a:pPr algn="ctr" fontAlgn="t"/>
                      <a:endParaRPr lang="fr-FR" sz="700" b="1" dirty="0">
                        <a:effectLst/>
                      </a:endParaRPr>
                    </a:p>
                    <a:p>
                      <a:pPr algn="ctr" fontAlgn="t"/>
                      <a:r>
                        <a:rPr lang="fr-FR" sz="700" b="1" dirty="0">
                          <a:effectLst/>
                        </a:rPr>
                        <a:t>INSCRIPTION dans le </a:t>
                      </a:r>
                      <a:r>
                        <a:rPr lang="fr-FR" sz="700" b="1" u="sng" dirty="0">
                          <a:effectLst/>
                        </a:rPr>
                        <a:t>nouvel établissement d’accueil :  </a:t>
                      </a:r>
                      <a:r>
                        <a:rPr lang="fr-FR" sz="700" b="1" i="1" u="sng" dirty="0">
                          <a:solidFill>
                            <a:srgbClr val="FF0000"/>
                          </a:solidFill>
                          <a:effectLst/>
                        </a:rPr>
                        <a:t>DATES IMPERATIVES (perte du bénéfice de l’affectation si date d’inscription non observée)</a:t>
                      </a:r>
                      <a:endParaRPr lang="fr-FR" sz="700" b="0" dirty="0">
                        <a:effectLst/>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58605148"/>
                  </a:ext>
                </a:extLst>
              </a:tr>
            </a:tbl>
          </a:graphicData>
        </a:graphic>
      </p:graphicFrame>
    </p:spTree>
    <p:extLst>
      <p:ext uri="{BB962C8B-B14F-4D97-AF65-F5344CB8AC3E}">
        <p14:creationId xmlns:p14="http://schemas.microsoft.com/office/powerpoint/2010/main" val="3925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05035AF-D288-4CF5-BB10-35CCCD063DB5}"/>
              </a:ext>
            </a:extLst>
          </p:cNvPr>
          <p:cNvSpPr txBox="1"/>
          <p:nvPr/>
        </p:nvSpPr>
        <p:spPr>
          <a:xfrm>
            <a:off x="2743200" y="503339"/>
            <a:ext cx="5150840" cy="369332"/>
          </a:xfrm>
          <a:prstGeom prst="rect">
            <a:avLst/>
          </a:prstGeom>
          <a:noFill/>
        </p:spPr>
        <p:txBody>
          <a:bodyPr wrap="square" rtlCol="0">
            <a:spAutoFit/>
          </a:bodyPr>
          <a:lstStyle/>
          <a:p>
            <a:pPr algn="ctr"/>
            <a:r>
              <a:rPr lang="fr-FR" dirty="0"/>
              <a:t>Liens à consulter</a:t>
            </a:r>
          </a:p>
        </p:txBody>
      </p:sp>
      <p:sp>
        <p:nvSpPr>
          <p:cNvPr id="4" name="ZoneTexte 3">
            <a:extLst>
              <a:ext uri="{FF2B5EF4-FFF2-40B4-BE49-F238E27FC236}">
                <a16:creationId xmlns:a16="http://schemas.microsoft.com/office/drawing/2014/main" id="{8ABA126D-5933-414C-8E72-0E5FC1A921FE}"/>
              </a:ext>
            </a:extLst>
          </p:cNvPr>
          <p:cNvSpPr txBox="1"/>
          <p:nvPr/>
        </p:nvSpPr>
        <p:spPr>
          <a:xfrm>
            <a:off x="1807826" y="1355606"/>
            <a:ext cx="8728745"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2"/>
              </a:rPr>
              <a:t>      SECONDE : ORIENTATION/AFFECTATION PHASE DEFINITIVE</a:t>
            </a:r>
            <a:endParaRPr lang="fr-FR" b="1" i="0" dirty="0">
              <a:solidFill>
                <a:srgbClr val="243238"/>
              </a:solidFill>
              <a:effectLst/>
              <a:latin typeface="Open Sans" panose="020B0606030504020204" pitchFamily="34" charset="0"/>
            </a:endParaRPr>
          </a:p>
        </p:txBody>
      </p:sp>
      <p:sp>
        <p:nvSpPr>
          <p:cNvPr id="6" name="ZoneTexte 5">
            <a:extLst>
              <a:ext uri="{FF2B5EF4-FFF2-40B4-BE49-F238E27FC236}">
                <a16:creationId xmlns:a16="http://schemas.microsoft.com/office/drawing/2014/main" id="{A51968B9-07CE-4F3C-A086-A54B242FC8EB}"/>
              </a:ext>
            </a:extLst>
          </p:cNvPr>
          <p:cNvSpPr txBox="1"/>
          <p:nvPr/>
        </p:nvSpPr>
        <p:spPr>
          <a:xfrm>
            <a:off x="1807826" y="1992350"/>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3"/>
              </a:rPr>
              <a:t>      Comment saisir les </a:t>
            </a:r>
            <a:r>
              <a:rPr lang="fr-FR" b="1" i="0" u="none" strike="noStrike" dirty="0" err="1">
                <a:solidFill>
                  <a:srgbClr val="003666"/>
                </a:solidFill>
                <a:effectLst/>
                <a:latin typeface="Open Sans" panose="020B0606030504020204" pitchFamily="34" charset="0"/>
                <a:hlinkClick r:id="rId3"/>
              </a:rPr>
              <a:t>voeux</a:t>
            </a:r>
            <a:r>
              <a:rPr lang="fr-FR" b="1" i="0" u="none" strike="noStrike" dirty="0">
                <a:solidFill>
                  <a:srgbClr val="003666"/>
                </a:solidFill>
                <a:effectLst/>
                <a:latin typeface="Open Sans" panose="020B0606030504020204" pitchFamily="34" charset="0"/>
                <a:hlinkClick r:id="rId3"/>
              </a:rPr>
              <a:t> définitifs?</a:t>
            </a:r>
            <a:endParaRPr lang="fr-FR" b="1" i="0" dirty="0">
              <a:solidFill>
                <a:srgbClr val="243238"/>
              </a:solidFill>
              <a:effectLst/>
              <a:latin typeface="Open Sans" panose="020B0606030504020204" pitchFamily="34" charset="0"/>
            </a:endParaRPr>
          </a:p>
        </p:txBody>
      </p:sp>
      <p:sp>
        <p:nvSpPr>
          <p:cNvPr id="8" name="ZoneTexte 7">
            <a:extLst>
              <a:ext uri="{FF2B5EF4-FFF2-40B4-BE49-F238E27FC236}">
                <a16:creationId xmlns:a16="http://schemas.microsoft.com/office/drawing/2014/main" id="{A3D67FCF-B863-430B-9D9C-B7901B29A45E}"/>
              </a:ext>
            </a:extLst>
          </p:cNvPr>
          <p:cNvSpPr txBox="1"/>
          <p:nvPr/>
        </p:nvSpPr>
        <p:spPr>
          <a:xfrm>
            <a:off x="1795244" y="2851568"/>
            <a:ext cx="6098796" cy="369332"/>
          </a:xfrm>
          <a:prstGeom prst="rect">
            <a:avLst/>
          </a:prstGeom>
          <a:noFill/>
        </p:spPr>
        <p:txBody>
          <a:bodyPr wrap="square">
            <a:spAutoFit/>
          </a:bodyPr>
          <a:lstStyle/>
          <a:p>
            <a:pPr algn="l"/>
            <a:r>
              <a:rPr lang="fr-FR" b="1" i="0" dirty="0">
                <a:solidFill>
                  <a:schemeClr val="accent2">
                    <a:lumMod val="60000"/>
                    <a:lumOff val="40000"/>
                  </a:schemeClr>
                </a:solidFill>
                <a:effectLst/>
                <a:latin typeface="Open Sans" panose="020B0606030504020204" pitchFamily="34" charset="0"/>
                <a:hlinkClick r:id="rId4"/>
              </a:rPr>
              <a:t>       PRESENTATION DES SERIES TECHNOLOGIQUES</a:t>
            </a:r>
            <a:endParaRPr lang="fr-FR" b="1" i="0" dirty="0">
              <a:solidFill>
                <a:schemeClr val="accent2">
                  <a:lumMod val="60000"/>
                  <a:lumOff val="40000"/>
                </a:schemeClr>
              </a:solidFill>
              <a:effectLst/>
              <a:latin typeface="Open Sans" panose="020B0606030504020204" pitchFamily="34" charset="0"/>
            </a:endParaRPr>
          </a:p>
        </p:txBody>
      </p:sp>
      <p:sp>
        <p:nvSpPr>
          <p:cNvPr id="9" name="Flèche : courbe vers la droite 8">
            <a:extLst>
              <a:ext uri="{FF2B5EF4-FFF2-40B4-BE49-F238E27FC236}">
                <a16:creationId xmlns:a16="http://schemas.microsoft.com/office/drawing/2014/main" id="{FD31B2B1-3C34-4EDB-AD97-E62B7FB652E6}"/>
              </a:ext>
            </a:extLst>
          </p:cNvPr>
          <p:cNvSpPr/>
          <p:nvPr/>
        </p:nvSpPr>
        <p:spPr>
          <a:xfrm>
            <a:off x="130028" y="1449941"/>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 courbe vers la droite 9">
            <a:extLst>
              <a:ext uri="{FF2B5EF4-FFF2-40B4-BE49-F238E27FC236}">
                <a16:creationId xmlns:a16="http://schemas.microsoft.com/office/drawing/2014/main" id="{B161CB9C-0A48-45BD-9AB4-74E9D4F78E51}"/>
              </a:ext>
            </a:extLst>
          </p:cNvPr>
          <p:cNvSpPr/>
          <p:nvPr/>
        </p:nvSpPr>
        <p:spPr>
          <a:xfrm>
            <a:off x="142610" y="2087140"/>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1" name="Flèche : courbe vers la droite 10">
            <a:extLst>
              <a:ext uri="{FF2B5EF4-FFF2-40B4-BE49-F238E27FC236}">
                <a16:creationId xmlns:a16="http://schemas.microsoft.com/office/drawing/2014/main" id="{8E8593BF-F188-4E54-A024-6F3994A6B37A}"/>
              </a:ext>
            </a:extLst>
          </p:cNvPr>
          <p:cNvSpPr/>
          <p:nvPr/>
        </p:nvSpPr>
        <p:spPr>
          <a:xfrm>
            <a:off x="240483" y="2983653"/>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 name="ZoneTexte 12">
            <a:extLst>
              <a:ext uri="{FF2B5EF4-FFF2-40B4-BE49-F238E27FC236}">
                <a16:creationId xmlns:a16="http://schemas.microsoft.com/office/drawing/2014/main" id="{0CA90588-71C5-4514-B6C4-9C5052D70038}"/>
              </a:ext>
            </a:extLst>
          </p:cNvPr>
          <p:cNvSpPr txBox="1"/>
          <p:nvPr/>
        </p:nvSpPr>
        <p:spPr>
          <a:xfrm>
            <a:off x="2164357" y="3740299"/>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5"/>
              </a:rPr>
              <a:t> La 2nde au LYCEE SIMONE DE BEAUVOIR</a:t>
            </a:r>
            <a:endParaRPr lang="fr-FR" b="1" i="0" dirty="0">
              <a:solidFill>
                <a:srgbClr val="243238"/>
              </a:solidFill>
              <a:effectLst/>
              <a:latin typeface="Open Sans" panose="020B0606030504020204" pitchFamily="34" charset="0"/>
            </a:endParaRPr>
          </a:p>
        </p:txBody>
      </p:sp>
      <p:sp>
        <p:nvSpPr>
          <p:cNvPr id="14" name="Flèche : courbe vers la droite 13">
            <a:extLst>
              <a:ext uri="{FF2B5EF4-FFF2-40B4-BE49-F238E27FC236}">
                <a16:creationId xmlns:a16="http://schemas.microsoft.com/office/drawing/2014/main" id="{861ECB80-A4AF-41A5-B636-32FD768C01BA}"/>
              </a:ext>
            </a:extLst>
          </p:cNvPr>
          <p:cNvSpPr/>
          <p:nvPr/>
        </p:nvSpPr>
        <p:spPr>
          <a:xfrm>
            <a:off x="232091" y="4723843"/>
            <a:ext cx="704675" cy="2299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 name="ZoneTexte 15">
            <a:extLst>
              <a:ext uri="{FF2B5EF4-FFF2-40B4-BE49-F238E27FC236}">
                <a16:creationId xmlns:a16="http://schemas.microsoft.com/office/drawing/2014/main" id="{3E095099-A73E-44F0-986D-273A4818E923}"/>
              </a:ext>
            </a:extLst>
          </p:cNvPr>
          <p:cNvSpPr txBox="1"/>
          <p:nvPr/>
        </p:nvSpPr>
        <p:spPr>
          <a:xfrm>
            <a:off x="2164357" y="4603324"/>
            <a:ext cx="6098796" cy="369332"/>
          </a:xfrm>
          <a:prstGeom prst="rect">
            <a:avLst/>
          </a:prstGeom>
          <a:noFill/>
        </p:spPr>
        <p:txBody>
          <a:bodyPr wrap="square">
            <a:spAutoFit/>
          </a:bodyPr>
          <a:lstStyle/>
          <a:p>
            <a:pPr algn="l"/>
            <a:r>
              <a:rPr lang="fr-FR" b="1" i="0" u="none" strike="noStrike" dirty="0">
                <a:solidFill>
                  <a:srgbClr val="003666"/>
                </a:solidFill>
                <a:effectLst/>
                <a:latin typeface="Open Sans" panose="020B0606030504020204" pitchFamily="34" charset="0"/>
                <a:hlinkClick r:id="rId6"/>
              </a:rPr>
              <a:t>Trois vidéos sur la voie technologique</a:t>
            </a:r>
            <a:endParaRPr lang="fr-FR" b="1" i="0" dirty="0">
              <a:solidFill>
                <a:srgbClr val="243238"/>
              </a:solidFill>
              <a:effectLst/>
              <a:latin typeface="Open Sans" panose="020B0606030504020204" pitchFamily="34" charset="0"/>
            </a:endParaRPr>
          </a:p>
        </p:txBody>
      </p:sp>
      <p:sp>
        <p:nvSpPr>
          <p:cNvPr id="17" name="Flèche : courbe vers la droite 16">
            <a:extLst>
              <a:ext uri="{FF2B5EF4-FFF2-40B4-BE49-F238E27FC236}">
                <a16:creationId xmlns:a16="http://schemas.microsoft.com/office/drawing/2014/main" id="{CBD02A82-5B7E-4A6F-A9C6-E03ACBE4C102}"/>
              </a:ext>
            </a:extLst>
          </p:cNvPr>
          <p:cNvSpPr/>
          <p:nvPr/>
        </p:nvSpPr>
        <p:spPr>
          <a:xfrm>
            <a:off x="232091" y="3813529"/>
            <a:ext cx="704675" cy="2405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9" name="ZoneTexte 18">
            <a:extLst>
              <a:ext uri="{FF2B5EF4-FFF2-40B4-BE49-F238E27FC236}">
                <a16:creationId xmlns:a16="http://schemas.microsoft.com/office/drawing/2014/main" id="{08499B29-6289-4174-891D-11FCCF252909}"/>
              </a:ext>
            </a:extLst>
          </p:cNvPr>
          <p:cNvSpPr txBox="1"/>
          <p:nvPr/>
        </p:nvSpPr>
        <p:spPr>
          <a:xfrm>
            <a:off x="3359791" y="5548428"/>
            <a:ext cx="6098796" cy="707886"/>
          </a:xfrm>
          <a:prstGeom prst="rect">
            <a:avLst/>
          </a:prstGeom>
          <a:noFill/>
        </p:spPr>
        <p:txBody>
          <a:bodyPr wrap="square">
            <a:spAutoFit/>
          </a:bodyPr>
          <a:lstStyle/>
          <a:p>
            <a:r>
              <a:rPr lang="fr-FR" sz="4000" b="1" i="0" u="none" strike="noStrike" dirty="0">
                <a:solidFill>
                  <a:srgbClr val="99CA3C"/>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HORIZONS21</a:t>
            </a:r>
            <a:r>
              <a:rPr lang="fr-FR" sz="4000" b="0" i="0" u="none" strike="noStrike" dirty="0">
                <a:solidFill>
                  <a:srgbClr val="FF0000"/>
                </a:solidFill>
                <a:effectLst/>
                <a:latin typeface="Open Sans" panose="020B0606030504020204" pitchFamily="34" charset="0"/>
                <a:hlinkClick r:id="rId7">
                  <a:extLst>
                    <a:ext uri="{A12FA001-AC4F-418D-AE19-62706E023703}">
                      <ahyp:hlinkClr xmlns:ahyp="http://schemas.microsoft.com/office/drawing/2018/hyperlinkcolor" val="tx"/>
                    </a:ext>
                  </a:extLst>
                </a:hlinkClick>
              </a:rPr>
              <a:t> </a:t>
            </a:r>
            <a:r>
              <a:rPr lang="fr-FR" sz="4000" b="0" i="0" dirty="0">
                <a:solidFill>
                  <a:srgbClr val="FF0000"/>
                </a:solidFill>
                <a:effectLst/>
                <a:latin typeface="Open Sans" panose="020B0606030504020204" pitchFamily="34" charset="0"/>
              </a:rPr>
              <a:t> </a:t>
            </a:r>
            <a:r>
              <a:rPr lang="fr-FR" b="0" i="0" dirty="0">
                <a:solidFill>
                  <a:srgbClr val="243238"/>
                </a:solidFill>
                <a:effectLst/>
                <a:latin typeface="Open Sans" panose="020B0606030504020204" pitchFamily="34" charset="0"/>
              </a:rPr>
              <a:t> </a:t>
            </a:r>
            <a:r>
              <a:rPr lang="fr-FR" b="1" i="0" dirty="0">
                <a:solidFill>
                  <a:srgbClr val="243238"/>
                </a:solidFill>
                <a:effectLst/>
                <a:latin typeface="Open Sans" panose="020B0606030504020204" pitchFamily="34" charset="0"/>
              </a:rPr>
              <a:t>   </a:t>
            </a:r>
            <a:endParaRPr lang="fr-FR" dirty="0"/>
          </a:p>
        </p:txBody>
      </p:sp>
      <p:sp>
        <p:nvSpPr>
          <p:cNvPr id="20" name="Flèche : courbe vers la droite 19">
            <a:extLst>
              <a:ext uri="{FF2B5EF4-FFF2-40B4-BE49-F238E27FC236}">
                <a16:creationId xmlns:a16="http://schemas.microsoft.com/office/drawing/2014/main" id="{4C612A08-E176-4D22-AAF9-B96C316444D5}"/>
              </a:ext>
            </a:extLst>
          </p:cNvPr>
          <p:cNvSpPr/>
          <p:nvPr/>
        </p:nvSpPr>
        <p:spPr>
          <a:xfrm>
            <a:off x="2462166" y="5732144"/>
            <a:ext cx="704675" cy="22996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Tree>
    <p:extLst>
      <p:ext uri="{BB962C8B-B14F-4D97-AF65-F5344CB8AC3E}">
        <p14:creationId xmlns:p14="http://schemas.microsoft.com/office/powerpoint/2010/main" val="3686332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944000D-88BC-4DB0-B834-CD0B2C6A8BE5}"/>
              </a:ext>
            </a:extLst>
          </p:cNvPr>
          <p:cNvSpPr txBox="1"/>
          <p:nvPr/>
        </p:nvSpPr>
        <p:spPr>
          <a:xfrm>
            <a:off x="4437777" y="536895"/>
            <a:ext cx="1560351" cy="923330"/>
          </a:xfrm>
          <a:prstGeom prst="rect">
            <a:avLst/>
          </a:prstGeom>
          <a:noFill/>
        </p:spPr>
        <p:txBody>
          <a:bodyPr wrap="square" rtlCol="0">
            <a:spAutoFit/>
          </a:bodyPr>
          <a:lstStyle/>
          <a:p>
            <a:pPr algn="ctr"/>
            <a:r>
              <a:rPr lang="fr-FR" sz="1800" b="1" kern="18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fr-FR" sz="1800" b="1" kern="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fr-FR" sz="3600" dirty="0"/>
              <a:t>F.A.Q.</a:t>
            </a:r>
          </a:p>
        </p:txBody>
      </p:sp>
      <p:sp>
        <p:nvSpPr>
          <p:cNvPr id="34" name="ZoneTexte 33">
            <a:extLst>
              <a:ext uri="{FF2B5EF4-FFF2-40B4-BE49-F238E27FC236}">
                <a16:creationId xmlns:a16="http://schemas.microsoft.com/office/drawing/2014/main" id="{426C0F2D-845F-4BA9-95FD-188F17921911}"/>
              </a:ext>
            </a:extLst>
          </p:cNvPr>
          <p:cNvSpPr txBox="1"/>
          <p:nvPr/>
        </p:nvSpPr>
        <p:spPr>
          <a:xfrm>
            <a:off x="335559" y="2650675"/>
            <a:ext cx="10393959" cy="4381584"/>
          </a:xfrm>
          <a:prstGeom prst="rect">
            <a:avLst/>
          </a:prstGeom>
          <a:noFill/>
        </p:spPr>
        <p:txBody>
          <a:bodyPr wrap="square">
            <a:spAutoFit/>
          </a:bodyPr>
          <a:lstStyle/>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1. Quelles sont les voies possibles après la seconde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Après la seconde générale et technologique, trois voies principales s’offrent aux élèves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générale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avec choix de spécialités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technologique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séries (STMG, STI2D, ST2S, etc.)</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Voie professionnelle</a:t>
            </a: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 en lycée professionnel ou apprentissage</a:t>
            </a: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 2. Comment choisir entre voie générale et technologique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Le choix dépend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résultats scolaires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des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centres d’intérêt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du </a:t>
            </a:r>
            <a:r>
              <a:rPr lang="fr-FR" sz="1200" b="1" dirty="0">
                <a:effectLst/>
                <a:latin typeface="Times New Roman" panose="02020603050405020304" pitchFamily="18" charset="0"/>
                <a:ea typeface="Times New Roman" panose="02020603050405020304" pitchFamily="18" charset="0"/>
                <a:cs typeface="Times New Roman" panose="02020603050405020304" pitchFamily="18" charset="0"/>
              </a:rPr>
              <a:t>projet d’études ou professionnel</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La voie générale est plus théorique et prépare surtout à des études longues.</a:t>
            </a:r>
            <a:b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fr-FR" sz="1200" dirty="0">
                <a:effectLst/>
                <a:latin typeface="Times New Roman" panose="02020603050405020304" pitchFamily="18" charset="0"/>
                <a:ea typeface="Times New Roman" panose="02020603050405020304" pitchFamily="18" charset="0"/>
                <a:cs typeface="Times New Roman" panose="02020603050405020304" pitchFamily="18" charset="0"/>
              </a:rPr>
              <a:t>👉 La voie technologique est plus concrète et orientée vers des domaines spécifiques.</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8" name="ZoneTexte 47">
            <a:extLst>
              <a:ext uri="{FF2B5EF4-FFF2-40B4-BE49-F238E27FC236}">
                <a16:creationId xmlns:a16="http://schemas.microsoft.com/office/drawing/2014/main" id="{1B36B042-2D3B-4A18-9105-DFB2529A18C3}"/>
              </a:ext>
            </a:extLst>
          </p:cNvPr>
          <p:cNvSpPr txBox="1"/>
          <p:nvPr/>
        </p:nvSpPr>
        <p:spPr>
          <a:xfrm>
            <a:off x="738231" y="1460225"/>
            <a:ext cx="9001387" cy="671915"/>
          </a:xfrm>
          <a:prstGeom prst="rect">
            <a:avLst/>
          </a:prstGeom>
          <a:noFill/>
        </p:spPr>
        <p:txBody>
          <a:bodyPr wrap="square">
            <a:spAutoFit/>
          </a:bodyPr>
          <a:lstStyle/>
          <a:p>
            <a:pPr>
              <a:lnSpc>
                <a:spcPct val="107000"/>
              </a:lnSpc>
              <a:spcAft>
                <a:spcPts val="800"/>
              </a:spcAft>
            </a:pPr>
            <a:r>
              <a:rPr lang="fr-FR" sz="1800" dirty="0">
                <a:effectLst/>
                <a:latin typeface="Calibri" panose="020F0502020204030204" pitchFamily="34" charset="0"/>
                <a:ea typeface="Times New Roman" panose="02020603050405020304" pitchFamily="18" charset="0"/>
                <a:cs typeface="Calibri" panose="020F0502020204030204" pitchFamily="34" charset="0"/>
              </a:rPr>
              <a:t>L’orientation est une </a:t>
            </a:r>
            <a:r>
              <a:rPr lang="fr-FR" sz="1800" b="1" dirty="0">
                <a:effectLst/>
                <a:latin typeface="Calibri" panose="020F0502020204030204" pitchFamily="34" charset="0"/>
                <a:ea typeface="Times New Roman" panose="02020603050405020304" pitchFamily="18" charset="0"/>
                <a:cs typeface="Calibri" panose="020F0502020204030204" pitchFamily="34" charset="0"/>
              </a:rPr>
              <a:t>construction progressive</a:t>
            </a:r>
            <a:r>
              <a:rPr lang="fr-FR" sz="1800" dirty="0">
                <a:effectLst/>
                <a:latin typeface="Calibri" panose="020F0502020204030204" pitchFamily="34" charset="0"/>
                <a:ea typeface="Times New Roman" panose="02020603050405020304" pitchFamily="18" charset="0"/>
                <a:cs typeface="Calibri" panose="020F0502020204030204" pitchFamily="34" charset="0"/>
              </a:rPr>
              <a:t> : il est important d’anticiper, de s’informer et de garder plusieurs options ouvertes.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442128"/>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316</TotalTime>
  <Words>1600</Words>
  <Application>Microsoft Office PowerPoint</Application>
  <PresentationFormat>Grand écran</PresentationFormat>
  <Paragraphs>262</Paragraphs>
  <Slides>13</Slides>
  <Notes>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13</vt:i4>
      </vt:variant>
    </vt:vector>
  </HeadingPairs>
  <TitlesOfParts>
    <vt:vector size="24" baseType="lpstr">
      <vt:lpstr>Arial</vt:lpstr>
      <vt:lpstr>Calibri</vt:lpstr>
      <vt:lpstr>Cambria</vt:lpstr>
      <vt:lpstr>Microsoft Sans Serif</vt:lpstr>
      <vt:lpstr>Open Sans</vt:lpstr>
      <vt:lpstr>Segoe UI Emoji</vt:lpstr>
      <vt:lpstr>Symbol</vt:lpstr>
      <vt:lpstr>Times New Roman</vt:lpstr>
      <vt:lpstr>Trebuchet MS</vt:lpstr>
      <vt:lpstr>Wingdings 3</vt:lpstr>
      <vt:lpstr>Facette</vt:lpstr>
      <vt:lpstr>ORIENTATION/AFFECTATION POST 2NDE GT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ORIENTATION/AFFECTATION POST 2NDE GT</dc:title>
  <dc:creator>adjoint2</dc:creator>
  <cp:lastModifiedBy>adjoint2</cp:lastModifiedBy>
  <cp:revision>65</cp:revision>
  <dcterms:created xsi:type="dcterms:W3CDTF">2026-03-19T09:51:58Z</dcterms:created>
  <dcterms:modified xsi:type="dcterms:W3CDTF">2026-03-27T16:08:10Z</dcterms:modified>
</cp:coreProperties>
</file>