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7" r:id="rId7"/>
    <p:sldId id="261" r:id="rId8"/>
    <p:sldId id="262" r:id="rId9"/>
    <p:sldId id="263" r:id="rId10"/>
    <p:sldId id="264" r:id="rId11"/>
    <p:sldId id="265" r:id="rId12"/>
    <p:sldId id="266"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52" autoAdjust="0"/>
    <p:restoredTop sz="94660"/>
  </p:normalViewPr>
  <p:slideViewPr>
    <p:cSldViewPr snapToGrid="0">
      <p:cViewPr varScale="1">
        <p:scale>
          <a:sx n="114" d="100"/>
          <a:sy n="114" d="100"/>
        </p:scale>
        <p:origin x="46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4EF746D4-38BF-4D93-876D-8B13D6D99E33}" type="datetimeFigureOut">
              <a:rPr lang="fr-FR" smtClean="0"/>
              <a:t>19/03/2026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2572368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EF746D4-38BF-4D93-876D-8B13D6D99E33}" type="datetimeFigureOut">
              <a:rPr lang="fr-FR" smtClean="0"/>
              <a:t>19/03/2026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1293128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EF746D4-38BF-4D93-876D-8B13D6D99E33}" type="datetimeFigureOut">
              <a:rPr lang="fr-FR" smtClean="0"/>
              <a:t>19/03/2026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A96A6B6-7705-4FA9-89E2-65368D3BF0DF}" type="slidenum">
              <a:rPr lang="fr-FR" smtClean="0"/>
              <a:t>‹N°›</a:t>
            </a:fld>
            <a:endParaRPr lang="fr-F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9024527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EF746D4-38BF-4D93-876D-8B13D6D99E33}" type="datetimeFigureOut">
              <a:rPr lang="fr-FR" smtClean="0"/>
              <a:t>19/03/2026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13710347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EF746D4-38BF-4D93-876D-8B13D6D99E33}" type="datetimeFigureOut">
              <a:rPr lang="fr-FR" smtClean="0"/>
              <a:t>19/03/2026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A96A6B6-7705-4FA9-89E2-65368D3BF0DF}" type="slidenum">
              <a:rPr lang="fr-FR" smtClean="0"/>
              <a:t>‹N°›</a:t>
            </a:fld>
            <a:endParaRPr lang="fr-F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38328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EF746D4-38BF-4D93-876D-8B13D6D99E33}" type="datetimeFigureOut">
              <a:rPr lang="fr-FR" smtClean="0"/>
              <a:t>19/03/2026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9151124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EF746D4-38BF-4D93-876D-8B13D6D99E33}" type="datetimeFigureOut">
              <a:rPr lang="fr-FR" smtClean="0"/>
              <a:t>19/03/2026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7831207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EF746D4-38BF-4D93-876D-8B13D6D99E33}" type="datetimeFigureOut">
              <a:rPr lang="fr-FR" smtClean="0"/>
              <a:t>19/03/2026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1987707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EF746D4-38BF-4D93-876D-8B13D6D99E33}" type="datetimeFigureOut">
              <a:rPr lang="fr-FR" smtClean="0"/>
              <a:t>19/03/2026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1411106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EF746D4-38BF-4D93-876D-8B13D6D99E33}" type="datetimeFigureOut">
              <a:rPr lang="fr-FR" smtClean="0"/>
              <a:t>19/03/2026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4255615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4EF746D4-38BF-4D93-876D-8B13D6D99E33}" type="datetimeFigureOut">
              <a:rPr lang="fr-FR" smtClean="0"/>
              <a:t>19/03/2026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3895418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4EF746D4-38BF-4D93-876D-8B13D6D99E33}" type="datetimeFigureOut">
              <a:rPr lang="fr-FR" smtClean="0"/>
              <a:t>19/03/2026</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14669632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4EF746D4-38BF-4D93-876D-8B13D6D99E33}" type="datetimeFigureOut">
              <a:rPr lang="fr-FR" smtClean="0"/>
              <a:t>19/03/2026</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3545022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F746D4-38BF-4D93-876D-8B13D6D99E33}" type="datetimeFigureOut">
              <a:rPr lang="fr-FR" smtClean="0"/>
              <a:t>19/03/2026</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402959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4EF746D4-38BF-4D93-876D-8B13D6D99E33}" type="datetimeFigureOut">
              <a:rPr lang="fr-FR" smtClean="0"/>
              <a:t>19/03/2026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3052761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4EF746D4-38BF-4D93-876D-8B13D6D99E33}" type="datetimeFigureOut">
              <a:rPr lang="fr-FR" smtClean="0"/>
              <a:t>19/03/2026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24983591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EF746D4-38BF-4D93-876D-8B13D6D99E33}" type="datetimeFigureOut">
              <a:rPr lang="fr-FR" smtClean="0"/>
              <a:t>19/03/2026</a:t>
            </a:fld>
            <a:endParaRPr lang="fr-F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A96A6B6-7705-4FA9-89E2-65368D3BF0DF}" type="slidenum">
              <a:rPr lang="fr-FR" smtClean="0"/>
              <a:t>‹N°›</a:t>
            </a:fld>
            <a:endParaRPr lang="fr-FR"/>
          </a:p>
        </p:txBody>
      </p:sp>
    </p:spTree>
    <p:extLst>
      <p:ext uri="{BB962C8B-B14F-4D97-AF65-F5344CB8AC3E}">
        <p14:creationId xmlns:p14="http://schemas.microsoft.com/office/powerpoint/2010/main" val="41290175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cio.tlsenord@ac-toulouse.fr?subject=Contact%20%2F%20Lyc%C3%A9e%20Simone%20de%20BEAUVOIR&amp;body=Bonjour%2C%20%0Aje%20suis%20Mr%2FMme%20.....%20et%20je%20vous%20contacte%20au%20sujet%20de%20mon%20fils%2Fma%20fille%20.....%20%C3%A9l%C3%A8ve%20au%20lyc%C3%A9e%20Simone%20de%20BEAUVOIR.%0A....%0ABien%20cordialement%0AMr%2FMme...." TargetMode="External"/><Relationship Id="rId2" Type="http://schemas.openxmlformats.org/officeDocument/2006/relationships/hyperlink" Target="https://www.ac-toulouse.fr/cio-de-toulouse-nord-122411"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educonnect.education.gouv.fr/"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lycee-gragnague.mon-ent-occitanie.fr/l-etablissement/orientation/comment-saisir-les-voeux-definitifs--3624.htm?URL_BLOG_FILTRE=%231893" TargetMode="External"/><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https://teleservices.education.gouv.fr/"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lycee-gragnague.mon-ent-occitanie.fr/l-etablissement/orientation/comment-saisir-les-voeux-definitifs--3624.htm?URL_BLOG_FILTRE=%231893" TargetMode="External"/><Relationship Id="rId7" Type="http://schemas.openxmlformats.org/officeDocument/2006/relationships/hyperlink" Target="https://www.onisep.fr/horizons21" TargetMode="External"/><Relationship Id="rId2" Type="http://schemas.openxmlformats.org/officeDocument/2006/relationships/hyperlink" Target="https://lycee-gragnague.mon-ent-occitanie.fr/l-etablissement/orientation/seconde-orientation-affectation-phase-definitive-3583.htm?URL_BLOG_FILTRE=%231863" TargetMode="External"/><Relationship Id="rId1" Type="http://schemas.openxmlformats.org/officeDocument/2006/relationships/slideLayout" Target="../slideLayouts/slideLayout7.xml"/><Relationship Id="rId6" Type="http://schemas.openxmlformats.org/officeDocument/2006/relationships/hyperlink" Target="https://lycee-gragnague.mon-ent-occitanie.fr/l-etablissement/orientation/trois-videos-sur-la-voie-technologique--1094.htm?URL_BLOG_FILTRE=%3FDATE%3DTOUS%26ORDRE%3DORDRE_DATE_MODIFICATION%26FROM%3D20%23481" TargetMode="External"/><Relationship Id="rId5" Type="http://schemas.openxmlformats.org/officeDocument/2006/relationships/hyperlink" Target="https://lycee-gragnague.mon-ent-occitanie.fr/l-etablissement/orientation/la-2nde-au-lycee-simone-de-beauvoir-2742.htm?URL_BLOG_FILTRE=%3FDATE%3DTOUS%26ORDRE%3DORDRE_DATE_MODIFICATION%26FROM%3D20%231565" TargetMode="External"/><Relationship Id="rId4" Type="http://schemas.openxmlformats.org/officeDocument/2006/relationships/hyperlink" Target="https://lycee-gragnague.mon-ent-occitanie.fr/l-etablissement/orientation/presentation-des-series-technologiques-3573.htm?URL_BLOG_FILTRE=%3FDATE%3DTOUS%26ORDRE%3DORDRE_DATE_MODIFICATION%26FROM%3D15%231853"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2649B98-6136-41BA-8491-3DAF710405FD}"/>
              </a:ext>
            </a:extLst>
          </p:cNvPr>
          <p:cNvSpPr>
            <a:spLocks noGrp="1"/>
          </p:cNvSpPr>
          <p:nvPr>
            <p:ph type="ctrTitle"/>
          </p:nvPr>
        </p:nvSpPr>
        <p:spPr>
          <a:xfrm>
            <a:off x="1585518" y="322263"/>
            <a:ext cx="9144000" cy="2387600"/>
          </a:xfrm>
        </p:spPr>
        <p:txBody>
          <a:bodyPr/>
          <a:lstStyle/>
          <a:p>
            <a:pPr algn="ctr"/>
            <a:r>
              <a:rPr lang="fr-FR" b="1" dirty="0"/>
              <a:t>ORIENTATION/AFFECTATION POST 2</a:t>
            </a:r>
            <a:r>
              <a:rPr lang="fr-FR" b="1" baseline="30000" dirty="0"/>
              <a:t>NDE</a:t>
            </a:r>
            <a:r>
              <a:rPr lang="fr-FR" b="1" dirty="0"/>
              <a:t> GT</a:t>
            </a:r>
          </a:p>
        </p:txBody>
      </p:sp>
      <p:sp>
        <p:nvSpPr>
          <p:cNvPr id="3" name="Sous-titre 2">
            <a:extLst>
              <a:ext uri="{FF2B5EF4-FFF2-40B4-BE49-F238E27FC236}">
                <a16:creationId xmlns:a16="http://schemas.microsoft.com/office/drawing/2014/main" id="{0EEF4F03-FEA0-4A59-8E8B-9CF151EDC00E}"/>
              </a:ext>
            </a:extLst>
          </p:cNvPr>
          <p:cNvSpPr>
            <a:spLocks noGrp="1"/>
          </p:cNvSpPr>
          <p:nvPr>
            <p:ph type="subTitle" idx="1"/>
          </p:nvPr>
        </p:nvSpPr>
        <p:spPr>
          <a:xfrm>
            <a:off x="1523999" y="2895600"/>
            <a:ext cx="9205519" cy="3530367"/>
          </a:xfrm>
        </p:spPr>
        <p:txBody>
          <a:bodyPr>
            <a:normAutofit fontScale="70000" lnSpcReduction="20000"/>
          </a:bodyPr>
          <a:lstStyle/>
          <a:p>
            <a:endParaRPr lang="fr-FR" b="1" i="0" dirty="0">
              <a:solidFill>
                <a:srgbClr val="243238"/>
              </a:solidFill>
              <a:effectLst/>
              <a:latin typeface="Open Sans" panose="020B0606030504020204" pitchFamily="34" charset="0"/>
            </a:endParaRPr>
          </a:p>
          <a:p>
            <a:pPr algn="l"/>
            <a:r>
              <a:rPr lang="fr-FR" b="1" i="0" dirty="0">
                <a:solidFill>
                  <a:srgbClr val="243238"/>
                </a:solidFill>
                <a:effectLst/>
                <a:latin typeface="Open Sans" panose="020B0606030504020204" pitchFamily="34" charset="0"/>
              </a:rPr>
              <a:t>CIO Toulouse Nord</a:t>
            </a:r>
          </a:p>
          <a:p>
            <a:pPr algn="l"/>
            <a:r>
              <a:rPr lang="fr-FR" b="1" i="0" u="none" strike="noStrike" dirty="0">
                <a:solidFill>
                  <a:srgbClr val="006DCC"/>
                </a:solidFill>
                <a:effectLst/>
                <a:latin typeface="Open Sans" panose="020B0606030504020204" pitchFamily="34" charset="0"/>
                <a:hlinkClick r:id="rId2"/>
              </a:rPr>
              <a:t>Site WEB</a:t>
            </a:r>
            <a:endParaRPr lang="fr-FR" b="0" i="0" dirty="0">
              <a:solidFill>
                <a:srgbClr val="243238"/>
              </a:solidFill>
              <a:effectLst/>
              <a:latin typeface="Open Sans" panose="020B0606030504020204" pitchFamily="34" charset="0"/>
            </a:endParaRPr>
          </a:p>
          <a:p>
            <a:pPr algn="l"/>
            <a:r>
              <a:rPr lang="fr-FR" b="0" i="0" dirty="0">
                <a:solidFill>
                  <a:srgbClr val="243238"/>
                </a:solidFill>
                <a:effectLst/>
                <a:latin typeface="Open Sans" panose="020B0606030504020204" pitchFamily="34" charset="0"/>
              </a:rPr>
              <a:t>32 Rue </a:t>
            </a:r>
            <a:r>
              <a:rPr lang="fr-FR" b="0" i="0" dirty="0" err="1">
                <a:solidFill>
                  <a:srgbClr val="243238"/>
                </a:solidFill>
                <a:effectLst/>
                <a:latin typeface="Open Sans" panose="020B0606030504020204" pitchFamily="34" charset="0"/>
              </a:rPr>
              <a:t>Mathaly</a:t>
            </a:r>
            <a:endParaRPr lang="fr-FR" b="0" i="0" dirty="0">
              <a:solidFill>
                <a:srgbClr val="243238"/>
              </a:solidFill>
              <a:effectLst/>
              <a:latin typeface="Open Sans" panose="020B0606030504020204" pitchFamily="34" charset="0"/>
            </a:endParaRPr>
          </a:p>
          <a:p>
            <a:pPr algn="l"/>
            <a:r>
              <a:rPr lang="fr-FR" b="0" i="0" dirty="0">
                <a:solidFill>
                  <a:srgbClr val="243238"/>
                </a:solidFill>
                <a:effectLst/>
                <a:latin typeface="Open Sans" panose="020B0606030504020204" pitchFamily="34" charset="0"/>
              </a:rPr>
              <a:t>31200 Toulouse</a:t>
            </a:r>
          </a:p>
          <a:p>
            <a:pPr algn="l"/>
            <a:r>
              <a:rPr lang="fr-FR" b="0" i="0" dirty="0">
                <a:solidFill>
                  <a:srgbClr val="243238"/>
                </a:solidFill>
                <a:effectLst/>
                <a:latin typeface="Open Sans" panose="020B0606030504020204" pitchFamily="34" charset="0"/>
              </a:rPr>
              <a:t>Tél : 05 67 52 41 80</a:t>
            </a:r>
          </a:p>
          <a:p>
            <a:pPr algn="l"/>
            <a:r>
              <a:rPr lang="fr-FR" b="0" i="0" dirty="0">
                <a:solidFill>
                  <a:srgbClr val="243238"/>
                </a:solidFill>
                <a:effectLst/>
                <a:latin typeface="Open Sans" panose="020B0606030504020204" pitchFamily="34" charset="0"/>
              </a:rPr>
              <a:t>Nous écrire : </a:t>
            </a:r>
            <a:r>
              <a:rPr lang="fr-FR" b="1" i="0" u="none" strike="noStrike" dirty="0">
                <a:solidFill>
                  <a:srgbClr val="006DCC"/>
                </a:solidFill>
                <a:effectLst/>
                <a:latin typeface="Open Sans" panose="020B0606030504020204" pitchFamily="34" charset="0"/>
                <a:hlinkClick r:id="rId3"/>
              </a:rPr>
              <a:t>cio.tlsenord@ac-toulouse.fr</a:t>
            </a:r>
            <a:endParaRPr lang="fr-FR" b="0" i="0" dirty="0">
              <a:solidFill>
                <a:srgbClr val="243238"/>
              </a:solidFill>
              <a:effectLst/>
              <a:latin typeface="Open Sans" panose="020B0606030504020204" pitchFamily="34" charset="0"/>
            </a:endParaRPr>
          </a:p>
          <a:p>
            <a:pPr algn="l"/>
            <a:r>
              <a:rPr lang="fr-FR" b="0" i="0" dirty="0">
                <a:solidFill>
                  <a:srgbClr val="243238"/>
                </a:solidFill>
                <a:effectLst/>
                <a:latin typeface="Open Sans" panose="020B0606030504020204" pitchFamily="34" charset="0"/>
              </a:rPr>
              <a:t>-Du lundi au vendredi matin : De 9h à 12h30 et de 13h30 à 17h30</a:t>
            </a:r>
          </a:p>
          <a:p>
            <a:pPr algn="l"/>
            <a:r>
              <a:rPr lang="fr-FR" b="0" i="0" dirty="0">
                <a:solidFill>
                  <a:srgbClr val="243238"/>
                </a:solidFill>
                <a:effectLst/>
                <a:latin typeface="Open Sans" panose="020B0606030504020204" pitchFamily="34" charset="0"/>
              </a:rPr>
              <a:t>-Lundi, mardi, jeudi et vendredi après-midi : De 13h30 à 17h</a:t>
            </a:r>
          </a:p>
          <a:p>
            <a:pPr algn="l"/>
            <a:r>
              <a:rPr lang="fr-FR" b="0" i="0" dirty="0">
                <a:solidFill>
                  <a:srgbClr val="243238"/>
                </a:solidFill>
                <a:effectLst/>
                <a:latin typeface="Open Sans" panose="020B0606030504020204" pitchFamily="34" charset="0"/>
              </a:rPr>
              <a:t>-Le mercredi de 14h à 19h</a:t>
            </a:r>
          </a:p>
          <a:p>
            <a:pPr algn="l"/>
            <a:br>
              <a:rPr lang="fr-FR" b="0" i="0" dirty="0">
                <a:solidFill>
                  <a:srgbClr val="243238"/>
                </a:solidFill>
                <a:effectLst/>
                <a:latin typeface="Open Sans" panose="020B0606030504020204" pitchFamily="34" charset="0"/>
              </a:rPr>
            </a:br>
            <a:r>
              <a:rPr lang="fr-FR" sz="2200" b="0" i="1" dirty="0">
                <a:solidFill>
                  <a:srgbClr val="243238"/>
                </a:solidFill>
                <a:effectLst/>
                <a:latin typeface="Open Sans" panose="020B0606030504020204" pitchFamily="34" charset="0"/>
              </a:rPr>
              <a:t>(Attention : à partir de 17h, l'entrée du CIO se fait par le portillon rue </a:t>
            </a:r>
            <a:r>
              <a:rPr lang="fr-FR" sz="2200" b="0" i="1" dirty="0" err="1">
                <a:solidFill>
                  <a:srgbClr val="243238"/>
                </a:solidFill>
                <a:effectLst/>
                <a:latin typeface="Open Sans" panose="020B0606030504020204" pitchFamily="34" charset="0"/>
              </a:rPr>
              <a:t>Charlas</a:t>
            </a:r>
            <a:r>
              <a:rPr lang="fr-FR" sz="2200" b="0" i="1" dirty="0">
                <a:solidFill>
                  <a:srgbClr val="243238"/>
                </a:solidFill>
                <a:effectLst/>
                <a:latin typeface="Open Sans" panose="020B0606030504020204" pitchFamily="34" charset="0"/>
              </a:rPr>
              <a:t>. Merci d'appeler le CIO au 05.67.52.41.80. afin que l'on vienne vous ouvrir)</a:t>
            </a:r>
          </a:p>
          <a:p>
            <a:endParaRPr lang="fr-FR" dirty="0"/>
          </a:p>
        </p:txBody>
      </p:sp>
    </p:spTree>
    <p:extLst>
      <p:ext uri="{BB962C8B-B14F-4D97-AF65-F5344CB8AC3E}">
        <p14:creationId xmlns:p14="http://schemas.microsoft.com/office/powerpoint/2010/main" val="38207966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37F9CB15-458B-4CC5-BBE6-9B0E5E5D35F9}"/>
              </a:ext>
            </a:extLst>
          </p:cNvPr>
          <p:cNvSpPr txBox="1"/>
          <p:nvPr/>
        </p:nvSpPr>
        <p:spPr>
          <a:xfrm>
            <a:off x="721453" y="340704"/>
            <a:ext cx="10511405" cy="1477199"/>
          </a:xfrm>
          <a:prstGeom prst="rect">
            <a:avLst/>
          </a:prstGeom>
          <a:noFill/>
        </p:spPr>
        <p:txBody>
          <a:bodyPr wrap="square">
            <a:spAutoFit/>
          </a:bodyPr>
          <a:lstStyle/>
          <a:p>
            <a:pPr>
              <a:lnSpc>
                <a:spcPct val="107000"/>
              </a:lnSpc>
              <a:spcAft>
                <a:spcPts val="800"/>
              </a:spcAf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 5. Qui décide de l’orientation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La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famille</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formule des vœux</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Le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conseil de classe</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donne un avis</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Le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chef d’établissement</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prend la décision finale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En cas de désaccord, un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recours</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est possible.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ZoneTexte 3">
            <a:extLst>
              <a:ext uri="{FF2B5EF4-FFF2-40B4-BE49-F238E27FC236}">
                <a16:creationId xmlns:a16="http://schemas.microsoft.com/office/drawing/2014/main" id="{030072F8-A1A2-4302-BFCE-DA923BCAE2C8}"/>
              </a:ext>
            </a:extLst>
          </p:cNvPr>
          <p:cNvSpPr txBox="1"/>
          <p:nvPr/>
        </p:nvSpPr>
        <p:spPr>
          <a:xfrm>
            <a:off x="679508" y="2239861"/>
            <a:ext cx="10603685" cy="969753"/>
          </a:xfrm>
          <a:prstGeom prst="rect">
            <a:avLst/>
          </a:prstGeom>
          <a:noFill/>
        </p:spPr>
        <p:txBody>
          <a:bodyPr wrap="square" rtlCol="0">
            <a:spAutoFit/>
          </a:bodyPr>
          <a:lstStyle/>
          <a:p>
            <a:pPr>
              <a:lnSpc>
                <a:spcPct val="107000"/>
              </a:lnSpc>
              <a:spcAft>
                <a:spcPts val="800"/>
              </a:spcAf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 6. Qu’est-ce que l’affectation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L’affectation correspond à l’</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attribution d’un lycée et d’une formation</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après décision d’orientation.</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fr-FR" dirty="0"/>
          </a:p>
        </p:txBody>
      </p:sp>
      <p:sp>
        <p:nvSpPr>
          <p:cNvPr id="5" name="ZoneTexte 4">
            <a:extLst>
              <a:ext uri="{FF2B5EF4-FFF2-40B4-BE49-F238E27FC236}">
                <a16:creationId xmlns:a16="http://schemas.microsoft.com/office/drawing/2014/main" id="{E24BEDC8-789D-45D8-B42E-0885576E434E}"/>
              </a:ext>
            </a:extLst>
          </p:cNvPr>
          <p:cNvSpPr txBox="1"/>
          <p:nvPr/>
        </p:nvSpPr>
        <p:spPr>
          <a:xfrm>
            <a:off x="721453" y="3209614"/>
            <a:ext cx="10125512" cy="2470805"/>
          </a:xfrm>
          <a:prstGeom prst="rect">
            <a:avLst/>
          </a:prstGeom>
          <a:noFill/>
        </p:spPr>
        <p:txBody>
          <a:bodyPr wrap="square" rtlCol="0">
            <a:spAutoFit/>
          </a:bodyPr>
          <a:lstStyle/>
          <a:p>
            <a:pPr>
              <a:lnSpc>
                <a:spcPct val="107000"/>
              </a:lnSpc>
              <a:spcAft>
                <a:spcPts val="800"/>
              </a:spcAf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 7. Comment fonctionne l’affectation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Elle se fait via une procédure informatisée appelée </a:t>
            </a:r>
            <a:r>
              <a:rPr lang="fr-FR" sz="1200" b="1" dirty="0" err="1">
                <a:effectLst/>
                <a:latin typeface="Times New Roman" panose="02020603050405020304" pitchFamily="18" charset="0"/>
                <a:ea typeface="Times New Roman" panose="02020603050405020304" pitchFamily="18" charset="0"/>
                <a:cs typeface="Times New Roman" panose="02020603050405020304" pitchFamily="18" charset="0"/>
              </a:rPr>
              <a:t>Affelnet</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Critères pris en compte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résultats scolaires</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avis du conseil de classe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capacité d’accueil des établissements</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secteur géographique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7778407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2EA443D5-28B4-4D41-ADE3-18880634B6FC}"/>
              </a:ext>
            </a:extLst>
          </p:cNvPr>
          <p:cNvSpPr txBox="1"/>
          <p:nvPr/>
        </p:nvSpPr>
        <p:spPr>
          <a:xfrm>
            <a:off x="427839" y="419450"/>
            <a:ext cx="9731229" cy="6334170"/>
          </a:xfrm>
          <a:prstGeom prst="rect">
            <a:avLst/>
          </a:prstGeom>
          <a:noFill/>
        </p:spPr>
        <p:txBody>
          <a:bodyPr wrap="square" rtlCol="0">
            <a:spAutoFit/>
          </a:bodyPr>
          <a:lstStyle/>
          <a:p>
            <a:pPr>
              <a:lnSpc>
                <a:spcPct val="107000"/>
              </a:lnSpc>
              <a:spcAft>
                <a:spcPts val="800"/>
              </a:spcAf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 8. Peut-on choisir son lycée ?</a:t>
            </a: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si l</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a sectorisation des formations offertes par les lycées le permet</a:t>
            </a:r>
          </a:p>
          <a:p>
            <a:pPr>
              <a:lnSpc>
                <a:spcPct val="107000"/>
              </a:lnSpc>
              <a:spcAft>
                <a:spcPts val="800"/>
              </a:spcAft>
            </a:pPr>
            <a:r>
              <a:rPr lang="fr-FR" sz="1200" dirty="0">
                <a:latin typeface="Times New Roman" panose="02020603050405020304" pitchFamily="18" charset="0"/>
                <a:ea typeface="Calibri" panose="020F0502020204030204" pitchFamily="34" charset="0"/>
                <a:cs typeface="Times New Roman" panose="02020603050405020304" pitchFamily="18" charset="0"/>
              </a:rPr>
              <a:t>EXEMPLES:</a:t>
            </a:r>
          </a:p>
          <a:p>
            <a:pPr>
              <a:lnSpc>
                <a:spcPct val="107000"/>
              </a:lnSpc>
              <a:spcAft>
                <a:spcPts val="800"/>
              </a:spcAft>
            </a:pPr>
            <a:r>
              <a:rPr lang="fr-FR" sz="1200" b="1" dirty="0">
                <a:latin typeface="Times New Roman" panose="02020603050405020304" pitchFamily="18" charset="0"/>
                <a:ea typeface="Calibri" panose="020F0502020204030204" pitchFamily="34" charset="0"/>
                <a:cs typeface="Times New Roman" panose="02020603050405020304" pitchFamily="18" charset="0"/>
              </a:rPr>
              <a:t>Pour la voie générale</a:t>
            </a:r>
            <a:r>
              <a:rPr lang="fr-FR" sz="1200" dirty="0">
                <a:latin typeface="Times New Roman" panose="02020603050405020304" pitchFamily="18" charset="0"/>
                <a:ea typeface="Calibri" panose="020F0502020204030204" pitchFamily="34" charset="0"/>
                <a:cs typeface="Times New Roman" panose="02020603050405020304" pitchFamily="18" charset="0"/>
              </a:rPr>
              <a:t>: Le choix d’un EDS rare dispensé dans un lycée déterminé permet l’accès à cet établissement, </a:t>
            </a:r>
            <a:r>
              <a:rPr lang="fr-FR" sz="1200" dirty="0">
                <a:solidFill>
                  <a:schemeClr val="accent5"/>
                </a:solidFill>
                <a:latin typeface="Times New Roman" panose="02020603050405020304" pitchFamily="18" charset="0"/>
                <a:ea typeface="Calibri" panose="020F0502020204030204" pitchFamily="34" charset="0"/>
                <a:cs typeface="Times New Roman" panose="02020603050405020304" pitchFamily="18" charset="0"/>
              </a:rPr>
              <a:t>si et seulement si</a:t>
            </a:r>
            <a:r>
              <a:rPr lang="fr-FR" sz="1200" dirty="0">
                <a:latin typeface="Times New Roman" panose="02020603050405020304" pitchFamily="18" charset="0"/>
                <a:ea typeface="Calibri" panose="020F0502020204030204" pitchFamily="34" charset="0"/>
                <a:cs typeface="Times New Roman" panose="02020603050405020304" pitchFamily="18" charset="0"/>
              </a:rPr>
              <a:t>, la commission des EDS rares qui se tient généralement à la mi juin accepte l’élève (le dossier est à déposer dans la 2</a:t>
            </a:r>
            <a:r>
              <a:rPr lang="fr-FR" sz="1200" baseline="30000" dirty="0">
                <a:latin typeface="Times New Roman" panose="02020603050405020304" pitchFamily="18" charset="0"/>
                <a:ea typeface="Calibri" panose="020F0502020204030204" pitchFamily="34" charset="0"/>
                <a:cs typeface="Times New Roman" panose="02020603050405020304" pitchFamily="18" charset="0"/>
              </a:rPr>
              <a:t>ème</a:t>
            </a:r>
            <a:r>
              <a:rPr lang="fr-FR" sz="1200" dirty="0">
                <a:latin typeface="Times New Roman" panose="02020603050405020304" pitchFamily="18" charset="0"/>
                <a:ea typeface="Calibri" panose="020F0502020204030204" pitchFamily="34" charset="0"/>
                <a:cs typeface="Times New Roman" panose="02020603050405020304" pitchFamily="18" charset="0"/>
              </a:rPr>
              <a:t> quinzaine de mai). </a:t>
            </a:r>
            <a:r>
              <a:rPr lang="fr-FR" sz="1200" b="1" dirty="0">
                <a:latin typeface="Times New Roman" panose="02020603050405020304" pitchFamily="18" charset="0"/>
                <a:ea typeface="Calibri" panose="020F0502020204030204" pitchFamily="34" charset="0"/>
                <a:cs typeface="Times New Roman" panose="02020603050405020304" pitchFamily="18" charset="0"/>
              </a:rPr>
              <a:t>Les élèves originaires du lycée d’accueil sont prioritaires, les élèves extérieurs sont acceptés sur places vacantes.</a:t>
            </a:r>
          </a:p>
          <a:p>
            <a:pPr>
              <a:lnSpc>
                <a:spcPct val="107000"/>
              </a:lnSpc>
              <a:spcAft>
                <a:spcPts val="800"/>
              </a:spcAft>
            </a:pPr>
            <a:r>
              <a:rPr lang="fr-FR" sz="1200" b="1" dirty="0">
                <a:effectLst/>
                <a:latin typeface="Times New Roman" panose="02020603050405020304" pitchFamily="18" charset="0"/>
                <a:ea typeface="Calibri" panose="020F0502020204030204" pitchFamily="34" charset="0"/>
                <a:cs typeface="Times New Roman" panose="02020603050405020304" pitchFamily="18" charset="0"/>
              </a:rPr>
              <a:t>Pour la voie technologique:</a:t>
            </a:r>
            <a:r>
              <a:rPr lang="fr-FR" sz="1200" b="1" dirty="0">
                <a:latin typeface="Times New Roman" panose="02020603050405020304" pitchFamily="18" charset="0"/>
                <a:ea typeface="Calibri" panose="020F0502020204030204" pitchFamily="34" charset="0"/>
                <a:cs typeface="Times New Roman" panose="02020603050405020304" pitchFamily="18" charset="0"/>
              </a:rPr>
              <a:t> </a:t>
            </a:r>
            <a:r>
              <a:rPr lang="fr-FR" sz="1200" dirty="0">
                <a:latin typeface="Times New Roman" panose="02020603050405020304" pitchFamily="18" charset="0"/>
                <a:ea typeface="Calibri" panose="020F0502020204030204" pitchFamily="34" charset="0"/>
                <a:cs typeface="Times New Roman" panose="02020603050405020304" pitchFamily="18" charset="0"/>
              </a:rPr>
              <a:t>Le choix d’une filière technologique non dispensée dans l’établissement d’origine, oblige l’élève à candidater dans un autre établissement (</a:t>
            </a:r>
            <a:r>
              <a:rPr lang="fr-FR" sz="1200" b="1" dirty="0">
                <a:latin typeface="Times New Roman" panose="02020603050405020304" pitchFamily="18" charset="0"/>
                <a:ea typeface="Calibri" panose="020F0502020204030204" pitchFamily="34" charset="0"/>
                <a:cs typeface="Times New Roman" panose="02020603050405020304" pitchFamily="18" charset="0"/>
              </a:rPr>
              <a:t>gestion par AFFELNET</a:t>
            </a:r>
            <a:r>
              <a:rPr lang="fr-FR" sz="1200" dirty="0">
                <a:latin typeface="Times New Roman" panose="02020603050405020304" pitchFamily="18" charset="0"/>
                <a:ea typeface="Calibri" panose="020F0502020204030204" pitchFamily="34" charset="0"/>
                <a:cs typeface="Times New Roman" panose="02020603050405020304" pitchFamily="18" charset="0"/>
              </a:rPr>
              <a:t>)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lvl="0" algn="ctr">
              <a:lnSpc>
                <a:spcPct val="107000"/>
              </a:lnSpc>
              <a:spcAft>
                <a:spcPts val="800"/>
              </a:spcAft>
              <a:buSzPts val="1000"/>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certaines formations sont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très demandées</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(places limitées)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fr-FR" dirty="0"/>
          </a:p>
          <a:p>
            <a:r>
              <a:rPr lang="fr-FR" sz="1200" b="1" dirty="0">
                <a:latin typeface="Times New Roman" panose="02020603050405020304" pitchFamily="18" charset="0"/>
                <a:cs typeface="Times New Roman" panose="02020603050405020304" pitchFamily="18" charset="0"/>
              </a:rPr>
              <a:t>🔹 9. Que faire si l’élève n’obtient pas son premier choix ?</a:t>
            </a:r>
          </a:p>
          <a:p>
            <a:pPr>
              <a:buFont typeface="Arial" panose="020B0604020202020204" pitchFamily="34" charset="0"/>
              <a:buChar char="•"/>
            </a:pPr>
            <a:r>
              <a:rPr lang="fr-FR" sz="1400" dirty="0">
                <a:latin typeface="Times New Roman" panose="02020603050405020304" pitchFamily="18" charset="0"/>
                <a:cs typeface="Times New Roman" panose="02020603050405020304" pitchFamily="18" charset="0"/>
              </a:rPr>
              <a:t>Il est affecté sur un </a:t>
            </a:r>
            <a:r>
              <a:rPr lang="fr-FR" sz="1400" b="1" dirty="0">
                <a:latin typeface="Times New Roman" panose="02020603050405020304" pitchFamily="18" charset="0"/>
                <a:cs typeface="Times New Roman" panose="02020603050405020304" pitchFamily="18" charset="0"/>
              </a:rPr>
              <a:t>vœu suivant</a:t>
            </a:r>
            <a:endParaRPr lang="fr-FR" sz="1400"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fr-FR" sz="1200" dirty="0">
                <a:latin typeface="Times New Roman" panose="02020603050405020304" pitchFamily="18" charset="0"/>
                <a:cs typeface="Times New Roman" panose="02020603050405020304" pitchFamily="18" charset="0"/>
              </a:rPr>
              <a:t>Si toujours pas affecté, une solution peut être proposée par l’administration: </a:t>
            </a:r>
            <a:r>
              <a:rPr lang="fr-FR" sz="1200" b="1" dirty="0">
                <a:solidFill>
                  <a:schemeClr val="accent4">
                    <a:lumMod val="60000"/>
                    <a:lumOff val="40000"/>
                  </a:schemeClr>
                </a:solidFill>
                <a:latin typeface="Times New Roman" panose="02020603050405020304" pitchFamily="18" charset="0"/>
                <a:cs typeface="Times New Roman" panose="02020603050405020304" pitchFamily="18" charset="0"/>
              </a:rPr>
              <a:t>le tour de sécurisation du 15 juin permet le dialogue avec les familles dont l’enfant n’a pas obtenu ses vœux d’orientation. La réactivité des familles est alors très importante car le laps de temps laissé aux établissements est de 3 jours maximum pour saisir de nouveaux </a:t>
            </a:r>
            <a:r>
              <a:rPr lang="fr-FR" sz="1200" b="1" u="sng" dirty="0">
                <a:solidFill>
                  <a:schemeClr val="accent5"/>
                </a:solidFill>
                <a:latin typeface="Times New Roman" panose="02020603050405020304" pitchFamily="18" charset="0"/>
                <a:cs typeface="Times New Roman" panose="02020603050405020304" pitchFamily="18" charset="0"/>
              </a:rPr>
              <a:t>vœux sur places vacantes.</a:t>
            </a:r>
          </a:p>
          <a:p>
            <a:endParaRPr lang="fr-FR" sz="1400" dirty="0">
              <a:latin typeface="Times New Roman" panose="02020603050405020304" pitchFamily="18" charset="0"/>
              <a:cs typeface="Times New Roman" panose="02020603050405020304" pitchFamily="18" charset="0"/>
            </a:endParaRPr>
          </a:p>
          <a:p>
            <a:pPr algn="ctr"/>
            <a:r>
              <a:rPr lang="fr-FR" sz="1400" dirty="0">
                <a:solidFill>
                  <a:srgbClr val="FF0000"/>
                </a:solidFill>
                <a:latin typeface="Times New Roman" panose="02020603050405020304" pitchFamily="18" charset="0"/>
                <a:cs typeface="Times New Roman" panose="02020603050405020304" pitchFamily="18" charset="0"/>
              </a:rPr>
              <a:t>👉 Il est donc important de formuler </a:t>
            </a:r>
            <a:r>
              <a:rPr lang="fr-FR" sz="1400" b="1" dirty="0">
                <a:solidFill>
                  <a:srgbClr val="FF0000"/>
                </a:solidFill>
                <a:latin typeface="Times New Roman" panose="02020603050405020304" pitchFamily="18" charset="0"/>
                <a:cs typeface="Times New Roman" panose="02020603050405020304" pitchFamily="18" charset="0"/>
              </a:rPr>
              <a:t>plusieurs vœux et de bien les hiérarchiser,</a:t>
            </a:r>
          </a:p>
          <a:p>
            <a:pPr algn="ctr"/>
            <a:r>
              <a:rPr lang="fr-FR" sz="1400" b="1" dirty="0">
                <a:solidFill>
                  <a:srgbClr val="FF0000"/>
                </a:solidFill>
                <a:latin typeface="Times New Roman" panose="02020603050405020304" pitchFamily="18" charset="0"/>
                <a:cs typeface="Times New Roman" panose="02020603050405020304" pitchFamily="18" charset="0"/>
              </a:rPr>
              <a:t>Il ne faut pas demander des vœux que vous ne voulez pas, car, s’ils sont acceptés, il n’y a aucune possibilité d’annuler!</a:t>
            </a:r>
            <a:endParaRPr lang="fr-FR" sz="1400" dirty="0">
              <a:solidFill>
                <a:srgbClr val="FF0000"/>
              </a:solidFill>
              <a:latin typeface="Times New Roman" panose="02020603050405020304" pitchFamily="18" charset="0"/>
              <a:cs typeface="Times New Roman" panose="02020603050405020304" pitchFamily="18" charset="0"/>
            </a:endParaRPr>
          </a:p>
          <a:p>
            <a:endParaRPr lang="fr-FR" dirty="0">
              <a:solidFill>
                <a:srgbClr val="FF0000"/>
              </a:solidFill>
            </a:endParaRPr>
          </a:p>
          <a:p>
            <a:pPr>
              <a:lnSpc>
                <a:spcPct val="107000"/>
              </a:lnSpc>
              <a:spcAft>
                <a:spcPts val="800"/>
              </a:spcAf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 10. Peut-on changer d’orientation après la seconde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Oui, des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passerelles</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existent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entre voie générale et technologique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vers la voie professionnelle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r>
              <a:rPr lang="fr-FR" sz="1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Mais cela dépend du dossier et des places disponibles (places vacantes)</a:t>
            </a:r>
            <a:endParaRPr lang="fr-FR" sz="1400" b="1" dirty="0">
              <a:solidFill>
                <a:srgbClr val="FF0000"/>
              </a:solidFill>
              <a:latin typeface="Times New Roman" panose="02020603050405020304" pitchFamily="18" charset="0"/>
              <a:cs typeface="Times New Roman" panose="02020603050405020304" pitchFamily="18" charset="0"/>
            </a:endParaRPr>
          </a:p>
          <a:p>
            <a:endParaRPr lang="fr-FR" dirty="0"/>
          </a:p>
        </p:txBody>
      </p:sp>
      <p:pic>
        <p:nvPicPr>
          <p:cNvPr id="21" name="Image 20">
            <a:extLst>
              <a:ext uri="{FF2B5EF4-FFF2-40B4-BE49-F238E27FC236}">
                <a16:creationId xmlns:a16="http://schemas.microsoft.com/office/drawing/2014/main" id="{D15C5AA1-0794-4D4C-B7AC-09963AB86E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9704" y="2495026"/>
            <a:ext cx="391286" cy="391286"/>
          </a:xfrm>
          <a:prstGeom prst="rect">
            <a:avLst/>
          </a:prstGeom>
        </p:spPr>
      </p:pic>
    </p:spTree>
    <p:extLst>
      <p:ext uri="{BB962C8B-B14F-4D97-AF65-F5344CB8AC3E}">
        <p14:creationId xmlns:p14="http://schemas.microsoft.com/office/powerpoint/2010/main" val="16067277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829A8368-F904-47D8-B9C4-06A6B5D85876}"/>
              </a:ext>
            </a:extLst>
          </p:cNvPr>
          <p:cNvSpPr txBox="1"/>
          <p:nvPr/>
        </p:nvSpPr>
        <p:spPr>
          <a:xfrm>
            <a:off x="775981" y="406886"/>
            <a:ext cx="9492143" cy="4848892"/>
          </a:xfrm>
          <a:prstGeom prst="rect">
            <a:avLst/>
          </a:prstGeom>
          <a:noFill/>
        </p:spPr>
        <p:txBody>
          <a:bodyPr wrap="square">
            <a:spAutoFit/>
          </a:bodyPr>
          <a:lstStyle/>
          <a:p>
            <a:pPr>
              <a:lnSpc>
                <a:spcPct val="107000"/>
              </a:lnSpc>
              <a:spcAft>
                <a:spcPts val="800"/>
              </a:spcAf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 11. Quels sont les éléments importants pour réussir son orientation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Bien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se connaître</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(intérêts, points forts)</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Se renseigner sur les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formations et métiers</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Échanger avec les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professeurs et le psychologue de l’Éducation nationale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Participer aux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forums et journées portes ouvertes</a:t>
            </a:r>
            <a:endParaRPr lang="fr-FR" sz="1200" dirty="0">
              <a:latin typeface="Times New Roman" panose="02020603050405020304" pitchFamily="18" charset="0"/>
              <a:cs typeface="Times New Roman" panose="02020603050405020304" pitchFamily="18" charset="0"/>
            </a:endParaRPr>
          </a:p>
          <a:p>
            <a:pPr>
              <a:lnSpc>
                <a:spcPct val="107000"/>
              </a:lnSpc>
              <a:spcAft>
                <a:spcPts val="800"/>
              </a:spcAft>
            </a:pPr>
            <a:endPar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00"/>
              </a:spcAft>
            </a:pPr>
            <a:endParaRPr lang="fr-FR" sz="1200" b="1"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00"/>
              </a:spcAf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 12. Existe-t-il des aides pour s’orienter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Oui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psychologue de l’Éducation nationale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professeurs principaux</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CIO (Centres d’information et d’orientation)</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sites spécialisés (Onisep, etc.)</a:t>
            </a:r>
          </a:p>
          <a:p>
            <a:pPr marL="342900" lvl="0" indent="-342900">
              <a:lnSpc>
                <a:spcPct val="107000"/>
              </a:lnSpc>
              <a:spcAft>
                <a:spcPts val="800"/>
              </a:spcAft>
              <a:buSzPts val="1000"/>
              <a:buFont typeface="Symbol" panose="05050102010706020507" pitchFamily="18" charset="2"/>
              <a:buChar char=""/>
              <a:tabLst>
                <a:tab pos="457200" algn="l"/>
              </a:tabLst>
            </a:pPr>
            <a:endParaRPr lang="fr-FR" sz="12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 13. L’orientation est-elle définitive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Non ! Le parcours peut évoluer. Des réorientations sont possibles tout au long du lycée,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965956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D85698F8-F19A-44F7-938A-89AD80C914A9}"/>
              </a:ext>
            </a:extLst>
          </p:cNvPr>
          <p:cNvSpPr txBox="1"/>
          <p:nvPr/>
        </p:nvSpPr>
        <p:spPr>
          <a:xfrm>
            <a:off x="2921466" y="259951"/>
            <a:ext cx="6094602" cy="369332"/>
          </a:xfrm>
          <a:prstGeom prst="rect">
            <a:avLst/>
          </a:prstGeom>
          <a:noFill/>
        </p:spPr>
        <p:txBody>
          <a:bodyPr wrap="square">
            <a:spAutoFit/>
          </a:bodyPr>
          <a:lstStyle/>
          <a:p>
            <a:pPr marL="276225" marR="276860" algn="ctr">
              <a:spcBef>
                <a:spcPts val="5"/>
              </a:spcBef>
              <a:spcAft>
                <a:spcPts val="0"/>
              </a:spcAft>
            </a:pPr>
            <a:r>
              <a:rPr lang="fr-FR" sz="1800" dirty="0">
                <a:effectLst/>
                <a:latin typeface="Microsoft Sans Serif" panose="020B0604020202020204" pitchFamily="34" charset="0"/>
                <a:ea typeface="Cambria" panose="02040503050406030204" pitchFamily="18" charset="0"/>
                <a:cs typeface="Cambria" panose="02040503050406030204" pitchFamily="18" charset="0"/>
              </a:rPr>
              <a:t>Schéma</a:t>
            </a:r>
            <a:r>
              <a:rPr lang="fr-FR" sz="1800" spc="45" dirty="0">
                <a:effectLst/>
                <a:latin typeface="Microsoft Sans Serif" panose="020B0604020202020204" pitchFamily="34" charset="0"/>
                <a:ea typeface="Cambria" panose="02040503050406030204" pitchFamily="18" charset="0"/>
                <a:cs typeface="Cambria" panose="02040503050406030204" pitchFamily="18" charset="0"/>
              </a:rPr>
              <a:t> </a:t>
            </a:r>
            <a:r>
              <a:rPr lang="fr-FR" sz="1800" dirty="0">
                <a:effectLst/>
                <a:latin typeface="Microsoft Sans Serif" panose="020B0604020202020204" pitchFamily="34" charset="0"/>
                <a:ea typeface="Cambria" panose="02040503050406030204" pitchFamily="18" charset="0"/>
                <a:cs typeface="Cambria" panose="02040503050406030204" pitchFamily="18" charset="0"/>
              </a:rPr>
              <a:t>des</a:t>
            </a:r>
            <a:r>
              <a:rPr lang="fr-FR" sz="1800" spc="50" dirty="0">
                <a:effectLst/>
                <a:latin typeface="Microsoft Sans Serif" panose="020B0604020202020204" pitchFamily="34" charset="0"/>
                <a:ea typeface="Cambria" panose="02040503050406030204" pitchFamily="18" charset="0"/>
                <a:cs typeface="Cambria" panose="02040503050406030204" pitchFamily="18" charset="0"/>
              </a:rPr>
              <a:t> </a:t>
            </a:r>
            <a:r>
              <a:rPr lang="fr-FR" sz="1800" spc="-10" dirty="0">
                <a:effectLst/>
                <a:latin typeface="Microsoft Sans Serif" panose="020B0604020202020204" pitchFamily="34" charset="0"/>
                <a:ea typeface="Cambria" panose="02040503050406030204" pitchFamily="18" charset="0"/>
                <a:cs typeface="Cambria" panose="02040503050406030204" pitchFamily="18" charset="0"/>
              </a:rPr>
              <a:t>études</a:t>
            </a:r>
            <a:endParaRPr lang="fr-FR" sz="1000" dirty="0">
              <a:effectLst/>
              <a:latin typeface="Cambria" panose="02040503050406030204" pitchFamily="18" charset="0"/>
              <a:ea typeface="Cambria" panose="02040503050406030204" pitchFamily="18" charset="0"/>
              <a:cs typeface="Cambria" panose="02040503050406030204" pitchFamily="18" charset="0"/>
            </a:endParaRPr>
          </a:p>
        </p:txBody>
      </p:sp>
      <p:sp>
        <p:nvSpPr>
          <p:cNvPr id="6" name="ZoneTexte 5">
            <a:extLst>
              <a:ext uri="{FF2B5EF4-FFF2-40B4-BE49-F238E27FC236}">
                <a16:creationId xmlns:a16="http://schemas.microsoft.com/office/drawing/2014/main" id="{9434BDE6-53FE-4856-8BA5-69745EA08E92}"/>
              </a:ext>
            </a:extLst>
          </p:cNvPr>
          <p:cNvSpPr txBox="1"/>
          <p:nvPr/>
        </p:nvSpPr>
        <p:spPr>
          <a:xfrm>
            <a:off x="1921078" y="1040235"/>
            <a:ext cx="7094989" cy="551561"/>
          </a:xfrm>
          <a:prstGeom prst="rect">
            <a:avLst/>
          </a:prstGeom>
          <a:noFill/>
        </p:spPr>
        <p:txBody>
          <a:bodyPr wrap="square">
            <a:spAutoFit/>
          </a:bodyPr>
          <a:lstStyle/>
          <a:p>
            <a:pPr marL="743585">
              <a:lnSpc>
                <a:spcPts val="1935"/>
              </a:lnSpc>
              <a:spcBef>
                <a:spcPts val="580"/>
              </a:spcBef>
              <a:spcAft>
                <a:spcPts val="0"/>
              </a:spcAft>
            </a:pPr>
            <a:r>
              <a:rPr lang="fr-FR" sz="1000" b="1" spc="-10" dirty="0">
                <a:effectLst/>
                <a:latin typeface="Calibri" panose="020F0502020204030204" pitchFamily="34" charset="0"/>
                <a:ea typeface="Cambria" panose="02040503050406030204" pitchFamily="18" charset="0"/>
                <a:cs typeface="Cambria" panose="02040503050406030204" pitchFamily="18" charset="0"/>
              </a:rPr>
              <a:t>Poursuite</a:t>
            </a:r>
            <a:r>
              <a:rPr lang="fr-FR" sz="1000" b="1" spc="-50" dirty="0">
                <a:effectLst/>
                <a:latin typeface="Calibri" panose="020F0502020204030204" pitchFamily="34" charset="0"/>
                <a:ea typeface="Cambria" panose="02040503050406030204" pitchFamily="18" charset="0"/>
                <a:cs typeface="Cambria" panose="02040503050406030204" pitchFamily="18" charset="0"/>
              </a:rPr>
              <a:t> </a:t>
            </a:r>
            <a:r>
              <a:rPr lang="fr-FR" sz="1000" b="1" spc="-25" dirty="0">
                <a:effectLst/>
                <a:latin typeface="Calibri" panose="020F0502020204030204" pitchFamily="34" charset="0"/>
                <a:ea typeface="Cambria" panose="02040503050406030204" pitchFamily="18" charset="0"/>
                <a:cs typeface="Cambria" panose="02040503050406030204" pitchFamily="18" charset="0"/>
              </a:rPr>
              <a:t>d’études</a:t>
            </a:r>
            <a:r>
              <a:rPr lang="fr-FR" sz="1000" dirty="0">
                <a:latin typeface="Cambria" panose="02040503050406030204" pitchFamily="18" charset="0"/>
                <a:ea typeface="Cambria" panose="02040503050406030204" pitchFamily="18" charset="0"/>
                <a:cs typeface="Cambria" panose="02040503050406030204" pitchFamily="18" charset="0"/>
              </a:rPr>
              <a:t>                          </a:t>
            </a:r>
            <a:r>
              <a:rPr lang="fr-FR" sz="1000" b="1" dirty="0">
                <a:effectLst/>
                <a:latin typeface="Calibri" panose="020F0502020204030204" pitchFamily="34" charset="0"/>
                <a:ea typeface="Cambria" panose="02040503050406030204" pitchFamily="18" charset="0"/>
                <a:cs typeface="Cambria" panose="02040503050406030204" pitchFamily="18" charset="0"/>
              </a:rPr>
              <a:t>Poursuite d’études                                            Choix</a:t>
            </a:r>
            <a:r>
              <a:rPr lang="fr-FR" sz="1000" b="1" spc="-80" dirty="0">
                <a:effectLst/>
                <a:latin typeface="Calibri" panose="020F0502020204030204" pitchFamily="34" charset="0"/>
                <a:ea typeface="Cambria" panose="02040503050406030204" pitchFamily="18" charset="0"/>
                <a:cs typeface="Cambria" panose="02040503050406030204" pitchFamily="18" charset="0"/>
              </a:rPr>
              <a:t> </a:t>
            </a:r>
            <a:r>
              <a:rPr lang="fr-FR" sz="1000" b="1" dirty="0">
                <a:effectLst/>
                <a:latin typeface="Calibri" panose="020F0502020204030204" pitchFamily="34" charset="0"/>
                <a:ea typeface="Cambria" panose="02040503050406030204" pitchFamily="18" charset="0"/>
                <a:cs typeface="Cambria" panose="02040503050406030204" pitchFamily="18" charset="0"/>
              </a:rPr>
              <a:t>entre</a:t>
            </a:r>
            <a:r>
              <a:rPr lang="fr-FR" sz="1000" b="1" spc="-90" dirty="0">
                <a:effectLst/>
                <a:latin typeface="Calibri" panose="020F0502020204030204" pitchFamily="34" charset="0"/>
                <a:ea typeface="Cambria" panose="02040503050406030204" pitchFamily="18" charset="0"/>
                <a:cs typeface="Cambria" panose="02040503050406030204" pitchFamily="18" charset="0"/>
              </a:rPr>
              <a:t> </a:t>
            </a:r>
            <a:r>
              <a:rPr lang="fr-FR" sz="1000" b="1" dirty="0">
                <a:effectLst/>
                <a:latin typeface="Calibri" panose="020F0502020204030204" pitchFamily="34" charset="0"/>
                <a:ea typeface="Cambria" panose="02040503050406030204" pitchFamily="18" charset="0"/>
                <a:cs typeface="Cambria" panose="02040503050406030204" pitchFamily="18" charset="0"/>
              </a:rPr>
              <a:t>poursuite</a:t>
            </a:r>
            <a:r>
              <a:rPr lang="fr-FR" sz="1000" b="1" spc="-70" dirty="0">
                <a:effectLst/>
                <a:latin typeface="Calibri" panose="020F0502020204030204" pitchFamily="34" charset="0"/>
                <a:ea typeface="Cambria" panose="02040503050406030204" pitchFamily="18" charset="0"/>
                <a:cs typeface="Cambria" panose="02040503050406030204" pitchFamily="18" charset="0"/>
              </a:rPr>
              <a:t> </a:t>
            </a:r>
            <a:r>
              <a:rPr lang="fr-FR" sz="1000" b="1" spc="-10" dirty="0">
                <a:effectLst/>
                <a:latin typeface="Calibri" panose="020F0502020204030204" pitchFamily="34" charset="0"/>
                <a:ea typeface="Cambria" panose="02040503050406030204" pitchFamily="18" charset="0"/>
                <a:cs typeface="Cambria" panose="02040503050406030204" pitchFamily="18" charset="0"/>
              </a:rPr>
              <a:t>d’études</a:t>
            </a:r>
            <a:r>
              <a:rPr lang="fr-FR" sz="1000" spc="-10" dirty="0">
                <a:latin typeface="Cambria" panose="02040503050406030204" pitchFamily="18" charset="0"/>
                <a:ea typeface="Cambria" panose="02040503050406030204" pitchFamily="18" charset="0"/>
                <a:cs typeface="Cambria" panose="02040503050406030204" pitchFamily="18" charset="0"/>
              </a:rPr>
              <a:t> </a:t>
            </a:r>
            <a:r>
              <a:rPr lang="fr-FR" sz="1000" b="1" dirty="0">
                <a:effectLst/>
                <a:latin typeface="Calibri" panose="020F0502020204030204" pitchFamily="34" charset="0"/>
                <a:ea typeface="Cambria" panose="02040503050406030204" pitchFamily="18" charset="0"/>
                <a:cs typeface="Cambria" panose="02040503050406030204" pitchFamily="18" charset="0"/>
              </a:rPr>
              <a:t>ou</a:t>
            </a:r>
            <a:r>
              <a:rPr lang="fr-FR" sz="1000" b="1" spc="-40" dirty="0">
                <a:effectLst/>
                <a:latin typeface="Calibri" panose="020F0502020204030204" pitchFamily="34" charset="0"/>
                <a:ea typeface="Cambria" panose="02040503050406030204" pitchFamily="18" charset="0"/>
                <a:cs typeface="Cambria" panose="02040503050406030204" pitchFamily="18" charset="0"/>
              </a:rPr>
              <a:t>                          </a:t>
            </a:r>
            <a:r>
              <a:rPr lang="fr-FR" sz="1000" b="1" spc="-40" dirty="0">
                <a:latin typeface="Calibri" panose="020F0502020204030204" pitchFamily="34" charset="0"/>
                <a:ea typeface="Cambria" panose="02040503050406030204" pitchFamily="18" charset="0"/>
                <a:cs typeface="Cambria" panose="02040503050406030204" pitchFamily="18" charset="0"/>
              </a:rPr>
              <a:t>                       </a:t>
            </a:r>
            <a:r>
              <a:rPr lang="fr-FR" sz="1000" b="1" spc="-10" dirty="0">
                <a:effectLst/>
                <a:latin typeface="Calibri" panose="020F0502020204030204" pitchFamily="34" charset="0"/>
                <a:ea typeface="Cambria" panose="02040503050406030204" pitchFamily="18" charset="0"/>
                <a:cs typeface="Cambria" panose="02040503050406030204" pitchFamily="18" charset="0"/>
              </a:rPr>
              <a:t>     	longues</a:t>
            </a:r>
            <a:r>
              <a:rPr lang="fr-FR" sz="1000" spc="-10" dirty="0">
                <a:latin typeface="Cambria" panose="02040503050406030204" pitchFamily="18" charset="0"/>
                <a:ea typeface="Cambria" panose="02040503050406030204" pitchFamily="18" charset="0"/>
                <a:cs typeface="Cambria" panose="02040503050406030204" pitchFamily="18" charset="0"/>
              </a:rPr>
              <a:t> </a:t>
            </a:r>
            <a:r>
              <a:rPr lang="fr-FR" sz="1000" b="1" spc="-40" dirty="0">
                <a:latin typeface="Calibri" panose="020F0502020204030204" pitchFamily="34" charset="0"/>
                <a:ea typeface="Cambria" panose="02040503050406030204" pitchFamily="18" charset="0"/>
                <a:cs typeface="Cambria" panose="02040503050406030204" pitchFamily="18" charset="0"/>
              </a:rPr>
              <a:t>                                              </a:t>
            </a:r>
            <a:r>
              <a:rPr lang="fr-FR" sz="1000" b="1" spc="-10" dirty="0">
                <a:effectLst/>
                <a:latin typeface="Calibri" panose="020F0502020204030204" pitchFamily="34" charset="0"/>
                <a:ea typeface="Cambria" panose="02040503050406030204" pitchFamily="18" charset="0"/>
                <a:cs typeface="Cambria" panose="02040503050406030204" pitchFamily="18" charset="0"/>
              </a:rPr>
              <a:t>mi-longues/longues</a:t>
            </a:r>
            <a:r>
              <a:rPr lang="fr-FR" sz="1000" spc="-10" dirty="0">
                <a:latin typeface="Cambria" panose="02040503050406030204" pitchFamily="18" charset="0"/>
                <a:ea typeface="Cambria" panose="02040503050406030204" pitchFamily="18" charset="0"/>
                <a:cs typeface="Cambria" panose="02040503050406030204" pitchFamily="18" charset="0"/>
              </a:rPr>
              <a:t> </a:t>
            </a:r>
            <a:r>
              <a:rPr lang="fr-FR" sz="1000" b="1" spc="-40" dirty="0">
                <a:effectLst/>
                <a:latin typeface="Calibri" panose="020F0502020204030204" pitchFamily="34" charset="0"/>
                <a:ea typeface="Cambria" panose="02040503050406030204" pitchFamily="18" charset="0"/>
                <a:cs typeface="Cambria" panose="02040503050406030204" pitchFamily="18" charset="0"/>
              </a:rPr>
              <a:t>	</a:t>
            </a:r>
            <a:r>
              <a:rPr lang="fr-FR" sz="1000" b="1" spc="-40" dirty="0">
                <a:latin typeface="Calibri" panose="020F0502020204030204" pitchFamily="34" charset="0"/>
                <a:ea typeface="Cambria" panose="02040503050406030204" pitchFamily="18" charset="0"/>
                <a:cs typeface="Cambria" panose="02040503050406030204" pitchFamily="18" charset="0"/>
              </a:rPr>
              <a:t>                                                       </a:t>
            </a:r>
            <a:r>
              <a:rPr lang="fr-FR" sz="1000" b="1" dirty="0">
                <a:effectLst/>
                <a:latin typeface="Calibri" panose="020F0502020204030204" pitchFamily="34" charset="0"/>
                <a:ea typeface="Cambria" panose="02040503050406030204" pitchFamily="18" charset="0"/>
                <a:cs typeface="Cambria" panose="02040503050406030204" pitchFamily="18" charset="0"/>
              </a:rPr>
              <a:t>insertion</a:t>
            </a:r>
            <a:r>
              <a:rPr lang="fr-FR" sz="1000" b="1" spc="-45" dirty="0">
                <a:effectLst/>
                <a:latin typeface="Calibri" panose="020F0502020204030204" pitchFamily="34" charset="0"/>
                <a:ea typeface="Cambria" panose="02040503050406030204" pitchFamily="18" charset="0"/>
                <a:cs typeface="Cambria" panose="02040503050406030204" pitchFamily="18" charset="0"/>
              </a:rPr>
              <a:t> </a:t>
            </a:r>
            <a:r>
              <a:rPr lang="fr-FR" sz="1000" b="1" spc="-10" dirty="0">
                <a:effectLst/>
                <a:latin typeface="Calibri" panose="020F0502020204030204" pitchFamily="34" charset="0"/>
                <a:ea typeface="Cambria" panose="02040503050406030204" pitchFamily="18" charset="0"/>
                <a:cs typeface="Cambria" panose="02040503050406030204" pitchFamily="18" charset="0"/>
              </a:rPr>
              <a:t>professionnelle</a:t>
            </a:r>
            <a:endParaRPr lang="fr-FR" sz="1000" dirty="0">
              <a:effectLst/>
              <a:latin typeface="Cambria" panose="02040503050406030204" pitchFamily="18" charset="0"/>
              <a:ea typeface="Cambria" panose="02040503050406030204" pitchFamily="18" charset="0"/>
              <a:cs typeface="Cambria" panose="02040503050406030204" pitchFamily="18" charset="0"/>
            </a:endParaRPr>
          </a:p>
        </p:txBody>
      </p:sp>
      <p:grpSp>
        <p:nvGrpSpPr>
          <p:cNvPr id="7" name="Group 3">
            <a:extLst>
              <a:ext uri="{FF2B5EF4-FFF2-40B4-BE49-F238E27FC236}">
                <a16:creationId xmlns:a16="http://schemas.microsoft.com/office/drawing/2014/main" id="{764FDDE7-483D-4C33-A637-25968D60A6C7}"/>
              </a:ext>
            </a:extLst>
          </p:cNvPr>
          <p:cNvGrpSpPr>
            <a:grpSpLocks/>
          </p:cNvGrpSpPr>
          <p:nvPr/>
        </p:nvGrpSpPr>
        <p:grpSpPr>
          <a:xfrm>
            <a:off x="2422483" y="2134322"/>
            <a:ext cx="6593585" cy="3575305"/>
            <a:chOff x="0" y="12953"/>
            <a:chExt cx="6593585" cy="3575305"/>
          </a:xfrm>
        </p:grpSpPr>
        <p:pic>
          <p:nvPicPr>
            <p:cNvPr id="8" name="Image 7">
              <a:extLst>
                <a:ext uri="{FF2B5EF4-FFF2-40B4-BE49-F238E27FC236}">
                  <a16:creationId xmlns:a16="http://schemas.microsoft.com/office/drawing/2014/main" id="{3EDEC528-AD8F-4219-A131-607D63FC0753}"/>
                </a:ext>
              </a:extLst>
            </p:cNvPr>
            <p:cNvPicPr/>
            <p:nvPr/>
          </p:nvPicPr>
          <p:blipFill>
            <a:blip r:embed="rId2" cstate="print"/>
            <a:stretch>
              <a:fillRect/>
            </a:stretch>
          </p:blipFill>
          <p:spPr>
            <a:xfrm>
              <a:off x="15240" y="272783"/>
              <a:ext cx="1398270" cy="950226"/>
            </a:xfrm>
            <a:prstGeom prst="rect">
              <a:avLst/>
            </a:prstGeom>
          </p:spPr>
        </p:pic>
        <p:pic>
          <p:nvPicPr>
            <p:cNvPr id="9" name="Image 8">
              <a:extLst>
                <a:ext uri="{FF2B5EF4-FFF2-40B4-BE49-F238E27FC236}">
                  <a16:creationId xmlns:a16="http://schemas.microsoft.com/office/drawing/2014/main" id="{111A1CA9-E939-46B5-9D7C-A56CF5ED4629}"/>
                </a:ext>
              </a:extLst>
            </p:cNvPr>
            <p:cNvPicPr/>
            <p:nvPr/>
          </p:nvPicPr>
          <p:blipFill>
            <a:blip r:embed="rId3" cstate="print"/>
            <a:stretch>
              <a:fillRect/>
            </a:stretch>
          </p:blipFill>
          <p:spPr>
            <a:xfrm>
              <a:off x="301752" y="2923032"/>
              <a:ext cx="2871978" cy="665226"/>
            </a:xfrm>
            <a:prstGeom prst="rect">
              <a:avLst/>
            </a:prstGeom>
          </p:spPr>
        </p:pic>
        <p:pic>
          <p:nvPicPr>
            <p:cNvPr id="10" name="Image 9">
              <a:extLst>
                <a:ext uri="{FF2B5EF4-FFF2-40B4-BE49-F238E27FC236}">
                  <a16:creationId xmlns:a16="http://schemas.microsoft.com/office/drawing/2014/main" id="{ED25512C-7201-485B-8F23-321A082AFE90}"/>
                </a:ext>
              </a:extLst>
            </p:cNvPr>
            <p:cNvPicPr/>
            <p:nvPr/>
          </p:nvPicPr>
          <p:blipFill>
            <a:blip r:embed="rId4" cstate="print"/>
            <a:stretch>
              <a:fillRect/>
            </a:stretch>
          </p:blipFill>
          <p:spPr>
            <a:xfrm>
              <a:off x="15240" y="2167127"/>
              <a:ext cx="1383030" cy="662190"/>
            </a:xfrm>
            <a:prstGeom prst="rect">
              <a:avLst/>
            </a:prstGeom>
          </p:spPr>
        </p:pic>
        <p:pic>
          <p:nvPicPr>
            <p:cNvPr id="11" name="Image 10">
              <a:extLst>
                <a:ext uri="{FF2B5EF4-FFF2-40B4-BE49-F238E27FC236}">
                  <a16:creationId xmlns:a16="http://schemas.microsoft.com/office/drawing/2014/main" id="{32631FCC-809F-4AFE-A99F-9286CE321EB1}"/>
                </a:ext>
              </a:extLst>
            </p:cNvPr>
            <p:cNvPicPr/>
            <p:nvPr/>
          </p:nvPicPr>
          <p:blipFill>
            <a:blip r:embed="rId5" cstate="print"/>
            <a:stretch>
              <a:fillRect/>
            </a:stretch>
          </p:blipFill>
          <p:spPr>
            <a:xfrm>
              <a:off x="0" y="1367015"/>
              <a:ext cx="1383030" cy="694194"/>
            </a:xfrm>
            <a:prstGeom prst="rect">
              <a:avLst/>
            </a:prstGeom>
          </p:spPr>
        </p:pic>
        <p:pic>
          <p:nvPicPr>
            <p:cNvPr id="12" name="Image 11">
              <a:extLst>
                <a:ext uri="{FF2B5EF4-FFF2-40B4-BE49-F238E27FC236}">
                  <a16:creationId xmlns:a16="http://schemas.microsoft.com/office/drawing/2014/main" id="{3E4BC057-76F7-48C6-A3EF-402EF15C60E0}"/>
                </a:ext>
              </a:extLst>
            </p:cNvPr>
            <p:cNvPicPr/>
            <p:nvPr/>
          </p:nvPicPr>
          <p:blipFill>
            <a:blip r:embed="rId6" cstate="print"/>
            <a:stretch>
              <a:fillRect/>
            </a:stretch>
          </p:blipFill>
          <p:spPr>
            <a:xfrm>
              <a:off x="3936491" y="2923032"/>
              <a:ext cx="2588514" cy="665226"/>
            </a:xfrm>
            <a:prstGeom prst="rect">
              <a:avLst/>
            </a:prstGeom>
          </p:spPr>
        </p:pic>
        <p:pic>
          <p:nvPicPr>
            <p:cNvPr id="13" name="Image 12">
              <a:extLst>
                <a:ext uri="{FF2B5EF4-FFF2-40B4-BE49-F238E27FC236}">
                  <a16:creationId xmlns:a16="http://schemas.microsoft.com/office/drawing/2014/main" id="{281B8BA6-1839-499A-A9CF-DC9BBD5ADCA3}"/>
                </a:ext>
              </a:extLst>
            </p:cNvPr>
            <p:cNvPicPr/>
            <p:nvPr/>
          </p:nvPicPr>
          <p:blipFill>
            <a:blip r:embed="rId7" cstate="print"/>
            <a:stretch>
              <a:fillRect/>
            </a:stretch>
          </p:blipFill>
          <p:spPr>
            <a:xfrm>
              <a:off x="3959352" y="1231379"/>
              <a:ext cx="2634233" cy="662190"/>
            </a:xfrm>
            <a:prstGeom prst="rect">
              <a:avLst/>
            </a:prstGeom>
          </p:spPr>
        </p:pic>
        <p:pic>
          <p:nvPicPr>
            <p:cNvPr id="14" name="Image 13">
              <a:extLst>
                <a:ext uri="{FF2B5EF4-FFF2-40B4-BE49-F238E27FC236}">
                  <a16:creationId xmlns:a16="http://schemas.microsoft.com/office/drawing/2014/main" id="{BA5F68A7-0D8C-496D-B01E-CEBF71BBCA40}"/>
                </a:ext>
              </a:extLst>
            </p:cNvPr>
            <p:cNvPicPr/>
            <p:nvPr/>
          </p:nvPicPr>
          <p:blipFill>
            <a:blip r:embed="rId8" cstate="print"/>
            <a:stretch>
              <a:fillRect/>
            </a:stretch>
          </p:blipFill>
          <p:spPr>
            <a:xfrm>
              <a:off x="4005071" y="2081783"/>
              <a:ext cx="2588514" cy="662190"/>
            </a:xfrm>
            <a:prstGeom prst="rect">
              <a:avLst/>
            </a:prstGeom>
          </p:spPr>
        </p:pic>
        <p:pic>
          <p:nvPicPr>
            <p:cNvPr id="15" name="Image 14">
              <a:extLst>
                <a:ext uri="{FF2B5EF4-FFF2-40B4-BE49-F238E27FC236}">
                  <a16:creationId xmlns:a16="http://schemas.microsoft.com/office/drawing/2014/main" id="{2DF9FA82-2FA5-42D9-8CEC-277AD5333AED}"/>
                </a:ext>
              </a:extLst>
            </p:cNvPr>
            <p:cNvPicPr/>
            <p:nvPr/>
          </p:nvPicPr>
          <p:blipFill>
            <a:blip r:embed="rId9" cstate="print"/>
            <a:stretch>
              <a:fillRect/>
            </a:stretch>
          </p:blipFill>
          <p:spPr>
            <a:xfrm>
              <a:off x="1648967" y="2138172"/>
              <a:ext cx="1957578" cy="662190"/>
            </a:xfrm>
            <a:prstGeom prst="rect">
              <a:avLst/>
            </a:prstGeom>
          </p:spPr>
        </p:pic>
        <p:pic>
          <p:nvPicPr>
            <p:cNvPr id="16" name="Image 15">
              <a:extLst>
                <a:ext uri="{FF2B5EF4-FFF2-40B4-BE49-F238E27FC236}">
                  <a16:creationId xmlns:a16="http://schemas.microsoft.com/office/drawing/2014/main" id="{4BE3221A-D4C8-410F-A01C-7929F72BF16E}"/>
                </a:ext>
              </a:extLst>
            </p:cNvPr>
            <p:cNvPicPr/>
            <p:nvPr/>
          </p:nvPicPr>
          <p:blipFill>
            <a:blip r:embed="rId10" cstate="print"/>
            <a:stretch>
              <a:fillRect/>
            </a:stretch>
          </p:blipFill>
          <p:spPr>
            <a:xfrm>
              <a:off x="1616963" y="1339583"/>
              <a:ext cx="2035302" cy="692670"/>
            </a:xfrm>
            <a:prstGeom prst="rect">
              <a:avLst/>
            </a:prstGeom>
          </p:spPr>
        </p:pic>
        <p:pic>
          <p:nvPicPr>
            <p:cNvPr id="17" name="Image 16">
              <a:extLst>
                <a:ext uri="{FF2B5EF4-FFF2-40B4-BE49-F238E27FC236}">
                  <a16:creationId xmlns:a16="http://schemas.microsoft.com/office/drawing/2014/main" id="{F70BD06B-9ADB-419E-9F5C-4E96B6EA9E1B}"/>
                </a:ext>
              </a:extLst>
            </p:cNvPr>
            <p:cNvPicPr/>
            <p:nvPr/>
          </p:nvPicPr>
          <p:blipFill>
            <a:blip r:embed="rId11" cstate="print"/>
            <a:stretch>
              <a:fillRect/>
            </a:stretch>
          </p:blipFill>
          <p:spPr>
            <a:xfrm>
              <a:off x="3951732" y="135623"/>
              <a:ext cx="2632710" cy="950226"/>
            </a:xfrm>
            <a:prstGeom prst="rect">
              <a:avLst/>
            </a:prstGeom>
          </p:spPr>
        </p:pic>
        <p:pic>
          <p:nvPicPr>
            <p:cNvPr id="18" name="Image 17">
              <a:extLst>
                <a:ext uri="{FF2B5EF4-FFF2-40B4-BE49-F238E27FC236}">
                  <a16:creationId xmlns:a16="http://schemas.microsoft.com/office/drawing/2014/main" id="{B04B6E07-BA1B-4548-BD44-AF735C268157}"/>
                </a:ext>
              </a:extLst>
            </p:cNvPr>
            <p:cNvPicPr/>
            <p:nvPr/>
          </p:nvPicPr>
          <p:blipFill>
            <a:blip r:embed="rId12" cstate="print"/>
            <a:stretch>
              <a:fillRect/>
            </a:stretch>
          </p:blipFill>
          <p:spPr>
            <a:xfrm>
              <a:off x="1484375" y="220967"/>
              <a:ext cx="2364486" cy="950226"/>
            </a:xfrm>
            <a:prstGeom prst="rect">
              <a:avLst/>
            </a:prstGeom>
          </p:spPr>
        </p:pic>
        <p:pic>
          <p:nvPicPr>
            <p:cNvPr id="19" name="Image 18">
              <a:extLst>
                <a:ext uri="{FF2B5EF4-FFF2-40B4-BE49-F238E27FC236}">
                  <a16:creationId xmlns:a16="http://schemas.microsoft.com/office/drawing/2014/main" id="{6A42DB3B-43A5-4369-92F5-76276E599A17}"/>
                </a:ext>
              </a:extLst>
            </p:cNvPr>
            <p:cNvPicPr/>
            <p:nvPr/>
          </p:nvPicPr>
          <p:blipFill>
            <a:blip r:embed="rId13" cstate="print"/>
            <a:stretch>
              <a:fillRect/>
            </a:stretch>
          </p:blipFill>
          <p:spPr>
            <a:xfrm>
              <a:off x="576833" y="2766822"/>
              <a:ext cx="248412" cy="192023"/>
            </a:xfrm>
            <a:prstGeom prst="rect">
              <a:avLst/>
            </a:prstGeom>
          </p:spPr>
        </p:pic>
        <p:sp>
          <p:nvSpPr>
            <p:cNvPr id="20" name="Graphic 16">
              <a:extLst>
                <a:ext uri="{FF2B5EF4-FFF2-40B4-BE49-F238E27FC236}">
                  <a16:creationId xmlns:a16="http://schemas.microsoft.com/office/drawing/2014/main" id="{AE3E857D-A389-4A6A-B712-D11678469EC9}"/>
                </a:ext>
              </a:extLst>
            </p:cNvPr>
            <p:cNvSpPr/>
            <p:nvPr/>
          </p:nvSpPr>
          <p:spPr>
            <a:xfrm>
              <a:off x="576833" y="2766822"/>
              <a:ext cx="248920" cy="192405"/>
            </a:xfrm>
            <a:custGeom>
              <a:avLst/>
              <a:gdLst/>
              <a:ahLst/>
              <a:cxnLst/>
              <a:rect l="l" t="t" r="r" b="b"/>
              <a:pathLst>
                <a:path w="248920" h="192405">
                  <a:moveTo>
                    <a:pt x="0" y="96012"/>
                  </a:moveTo>
                  <a:lnTo>
                    <a:pt x="124206" y="0"/>
                  </a:lnTo>
                  <a:lnTo>
                    <a:pt x="248412" y="96012"/>
                  </a:lnTo>
                  <a:lnTo>
                    <a:pt x="186309" y="96012"/>
                  </a:lnTo>
                  <a:lnTo>
                    <a:pt x="186309" y="192024"/>
                  </a:lnTo>
                  <a:lnTo>
                    <a:pt x="62103" y="192024"/>
                  </a:lnTo>
                  <a:lnTo>
                    <a:pt x="62103" y="96012"/>
                  </a:lnTo>
                  <a:lnTo>
                    <a:pt x="0" y="96012"/>
                  </a:lnTo>
                  <a:close/>
                </a:path>
              </a:pathLst>
            </a:custGeom>
            <a:ln w="25907">
              <a:solidFill>
                <a:srgbClr val="C0504D"/>
              </a:solidFill>
              <a:prstDash val="solid"/>
            </a:ln>
          </p:spPr>
          <p:txBody>
            <a:bodyPr wrap="square" lIns="0" tIns="0" rIns="0" bIns="0" rtlCol="0">
              <a:prstTxWarp prst="textNoShape">
                <a:avLst/>
              </a:prstTxWarp>
              <a:noAutofit/>
            </a:bodyPr>
            <a:lstStyle/>
            <a:p>
              <a:endParaRPr lang="fr-FR"/>
            </a:p>
          </p:txBody>
        </p:sp>
        <p:pic>
          <p:nvPicPr>
            <p:cNvPr id="21" name="Image 20">
              <a:extLst>
                <a:ext uri="{FF2B5EF4-FFF2-40B4-BE49-F238E27FC236}">
                  <a16:creationId xmlns:a16="http://schemas.microsoft.com/office/drawing/2014/main" id="{3F7CA339-0292-44D1-9CD2-1E67E0927C1A}"/>
                </a:ext>
              </a:extLst>
            </p:cNvPr>
            <p:cNvPicPr/>
            <p:nvPr/>
          </p:nvPicPr>
          <p:blipFill>
            <a:blip r:embed="rId13" cstate="print"/>
            <a:stretch>
              <a:fillRect/>
            </a:stretch>
          </p:blipFill>
          <p:spPr>
            <a:xfrm>
              <a:off x="553973" y="1951482"/>
              <a:ext cx="248412" cy="192023"/>
            </a:xfrm>
            <a:prstGeom prst="rect">
              <a:avLst/>
            </a:prstGeom>
          </p:spPr>
        </p:pic>
        <p:sp>
          <p:nvSpPr>
            <p:cNvPr id="22" name="Graphic 18">
              <a:extLst>
                <a:ext uri="{FF2B5EF4-FFF2-40B4-BE49-F238E27FC236}">
                  <a16:creationId xmlns:a16="http://schemas.microsoft.com/office/drawing/2014/main" id="{6805B971-4CBB-4636-A995-DA6C01E69DD4}"/>
                </a:ext>
              </a:extLst>
            </p:cNvPr>
            <p:cNvSpPr/>
            <p:nvPr/>
          </p:nvSpPr>
          <p:spPr>
            <a:xfrm>
              <a:off x="553973" y="1951482"/>
              <a:ext cx="248920" cy="192405"/>
            </a:xfrm>
            <a:custGeom>
              <a:avLst/>
              <a:gdLst/>
              <a:ahLst/>
              <a:cxnLst/>
              <a:rect l="l" t="t" r="r" b="b"/>
              <a:pathLst>
                <a:path w="248920" h="192405">
                  <a:moveTo>
                    <a:pt x="0" y="96011"/>
                  </a:moveTo>
                  <a:lnTo>
                    <a:pt x="124206" y="0"/>
                  </a:lnTo>
                  <a:lnTo>
                    <a:pt x="248412" y="96011"/>
                  </a:lnTo>
                  <a:lnTo>
                    <a:pt x="186309" y="96011"/>
                  </a:lnTo>
                  <a:lnTo>
                    <a:pt x="186309" y="192023"/>
                  </a:lnTo>
                  <a:lnTo>
                    <a:pt x="62103" y="192023"/>
                  </a:lnTo>
                  <a:lnTo>
                    <a:pt x="62103" y="96011"/>
                  </a:lnTo>
                  <a:lnTo>
                    <a:pt x="0" y="96011"/>
                  </a:lnTo>
                  <a:close/>
                </a:path>
              </a:pathLst>
            </a:custGeom>
            <a:ln w="25908">
              <a:solidFill>
                <a:srgbClr val="C0504D"/>
              </a:solidFill>
              <a:prstDash val="solid"/>
            </a:ln>
          </p:spPr>
          <p:txBody>
            <a:bodyPr wrap="square" lIns="0" tIns="0" rIns="0" bIns="0" rtlCol="0">
              <a:prstTxWarp prst="textNoShape">
                <a:avLst/>
              </a:prstTxWarp>
              <a:noAutofit/>
            </a:bodyPr>
            <a:lstStyle/>
            <a:p>
              <a:endParaRPr lang="fr-FR"/>
            </a:p>
          </p:txBody>
        </p:sp>
        <p:pic>
          <p:nvPicPr>
            <p:cNvPr id="23" name="Image 22">
              <a:extLst>
                <a:ext uri="{FF2B5EF4-FFF2-40B4-BE49-F238E27FC236}">
                  <a16:creationId xmlns:a16="http://schemas.microsoft.com/office/drawing/2014/main" id="{E509A1B9-84B2-4496-8D09-DB80538529EA}"/>
                </a:ext>
              </a:extLst>
            </p:cNvPr>
            <p:cNvPicPr/>
            <p:nvPr/>
          </p:nvPicPr>
          <p:blipFill>
            <a:blip r:embed="rId14" cstate="print"/>
            <a:stretch>
              <a:fillRect/>
            </a:stretch>
          </p:blipFill>
          <p:spPr>
            <a:xfrm>
              <a:off x="2695194" y="2753105"/>
              <a:ext cx="248412" cy="192023"/>
            </a:xfrm>
            <a:prstGeom prst="rect">
              <a:avLst/>
            </a:prstGeom>
          </p:spPr>
        </p:pic>
        <p:sp>
          <p:nvSpPr>
            <p:cNvPr id="24" name="Graphic 20">
              <a:extLst>
                <a:ext uri="{FF2B5EF4-FFF2-40B4-BE49-F238E27FC236}">
                  <a16:creationId xmlns:a16="http://schemas.microsoft.com/office/drawing/2014/main" id="{2A5C8B61-7ABE-4204-A380-48541CC35EB2}"/>
                </a:ext>
              </a:extLst>
            </p:cNvPr>
            <p:cNvSpPr/>
            <p:nvPr/>
          </p:nvSpPr>
          <p:spPr>
            <a:xfrm>
              <a:off x="2695194" y="2753105"/>
              <a:ext cx="248920" cy="192405"/>
            </a:xfrm>
            <a:custGeom>
              <a:avLst/>
              <a:gdLst/>
              <a:ahLst/>
              <a:cxnLst/>
              <a:rect l="l" t="t" r="r" b="b"/>
              <a:pathLst>
                <a:path w="248920" h="192405">
                  <a:moveTo>
                    <a:pt x="0" y="96012"/>
                  </a:moveTo>
                  <a:lnTo>
                    <a:pt x="124206" y="0"/>
                  </a:lnTo>
                  <a:lnTo>
                    <a:pt x="248412" y="96012"/>
                  </a:lnTo>
                  <a:lnTo>
                    <a:pt x="186309" y="96012"/>
                  </a:lnTo>
                  <a:lnTo>
                    <a:pt x="186309" y="192024"/>
                  </a:lnTo>
                  <a:lnTo>
                    <a:pt x="62103" y="192024"/>
                  </a:lnTo>
                  <a:lnTo>
                    <a:pt x="62103" y="96012"/>
                  </a:lnTo>
                  <a:lnTo>
                    <a:pt x="0" y="96012"/>
                  </a:lnTo>
                  <a:close/>
                </a:path>
              </a:pathLst>
            </a:custGeom>
            <a:ln w="25907">
              <a:solidFill>
                <a:srgbClr val="8063A1"/>
              </a:solidFill>
              <a:prstDash val="solid"/>
            </a:ln>
          </p:spPr>
          <p:txBody>
            <a:bodyPr wrap="square" lIns="0" tIns="0" rIns="0" bIns="0" rtlCol="0">
              <a:prstTxWarp prst="textNoShape">
                <a:avLst/>
              </a:prstTxWarp>
              <a:noAutofit/>
            </a:bodyPr>
            <a:lstStyle/>
            <a:p>
              <a:endParaRPr lang="fr-FR"/>
            </a:p>
          </p:txBody>
        </p:sp>
        <p:pic>
          <p:nvPicPr>
            <p:cNvPr id="25" name="Image 24">
              <a:extLst>
                <a:ext uri="{FF2B5EF4-FFF2-40B4-BE49-F238E27FC236}">
                  <a16:creationId xmlns:a16="http://schemas.microsoft.com/office/drawing/2014/main" id="{6BC8E5B2-1248-483A-B9BF-314A8882EBAE}"/>
                </a:ext>
              </a:extLst>
            </p:cNvPr>
            <p:cNvPicPr/>
            <p:nvPr/>
          </p:nvPicPr>
          <p:blipFill>
            <a:blip r:embed="rId14" cstate="print"/>
            <a:stretch>
              <a:fillRect/>
            </a:stretch>
          </p:blipFill>
          <p:spPr>
            <a:xfrm>
              <a:off x="2663189" y="1977389"/>
              <a:ext cx="248412" cy="193547"/>
            </a:xfrm>
            <a:prstGeom prst="rect">
              <a:avLst/>
            </a:prstGeom>
          </p:spPr>
        </p:pic>
        <p:sp>
          <p:nvSpPr>
            <p:cNvPr id="26" name="Graphic 22">
              <a:extLst>
                <a:ext uri="{FF2B5EF4-FFF2-40B4-BE49-F238E27FC236}">
                  <a16:creationId xmlns:a16="http://schemas.microsoft.com/office/drawing/2014/main" id="{09AC50EF-22D4-4AE0-952C-880810213C06}"/>
                </a:ext>
              </a:extLst>
            </p:cNvPr>
            <p:cNvSpPr/>
            <p:nvPr/>
          </p:nvSpPr>
          <p:spPr>
            <a:xfrm>
              <a:off x="2663189" y="1977389"/>
              <a:ext cx="248920" cy="193675"/>
            </a:xfrm>
            <a:custGeom>
              <a:avLst/>
              <a:gdLst/>
              <a:ahLst/>
              <a:cxnLst/>
              <a:rect l="l" t="t" r="r" b="b"/>
              <a:pathLst>
                <a:path w="248920" h="193675">
                  <a:moveTo>
                    <a:pt x="0" y="96774"/>
                  </a:moveTo>
                  <a:lnTo>
                    <a:pt x="124206" y="0"/>
                  </a:lnTo>
                  <a:lnTo>
                    <a:pt x="248412" y="96774"/>
                  </a:lnTo>
                  <a:lnTo>
                    <a:pt x="186309" y="96774"/>
                  </a:lnTo>
                  <a:lnTo>
                    <a:pt x="186309" y="193547"/>
                  </a:lnTo>
                  <a:lnTo>
                    <a:pt x="62102" y="193547"/>
                  </a:lnTo>
                  <a:lnTo>
                    <a:pt x="62102" y="96774"/>
                  </a:lnTo>
                  <a:lnTo>
                    <a:pt x="0" y="96774"/>
                  </a:lnTo>
                  <a:close/>
                </a:path>
              </a:pathLst>
            </a:custGeom>
            <a:ln w="25908">
              <a:solidFill>
                <a:srgbClr val="8063A1"/>
              </a:solidFill>
              <a:prstDash val="solid"/>
            </a:ln>
          </p:spPr>
          <p:txBody>
            <a:bodyPr wrap="square" lIns="0" tIns="0" rIns="0" bIns="0" rtlCol="0">
              <a:prstTxWarp prst="textNoShape">
                <a:avLst/>
              </a:prstTxWarp>
              <a:noAutofit/>
            </a:bodyPr>
            <a:lstStyle/>
            <a:p>
              <a:endParaRPr lang="fr-FR"/>
            </a:p>
          </p:txBody>
        </p:sp>
        <p:pic>
          <p:nvPicPr>
            <p:cNvPr id="27" name="Image 26">
              <a:extLst>
                <a:ext uri="{FF2B5EF4-FFF2-40B4-BE49-F238E27FC236}">
                  <a16:creationId xmlns:a16="http://schemas.microsoft.com/office/drawing/2014/main" id="{EDB0ACB9-DA8C-4B56-9B45-91FE2C7D52E1}"/>
                </a:ext>
              </a:extLst>
            </p:cNvPr>
            <p:cNvPicPr/>
            <p:nvPr/>
          </p:nvPicPr>
          <p:blipFill>
            <a:blip r:embed="rId15" cstate="print"/>
            <a:stretch>
              <a:fillRect/>
            </a:stretch>
          </p:blipFill>
          <p:spPr>
            <a:xfrm>
              <a:off x="5232653" y="2710433"/>
              <a:ext cx="248412" cy="193547"/>
            </a:xfrm>
            <a:prstGeom prst="rect">
              <a:avLst/>
            </a:prstGeom>
          </p:spPr>
        </p:pic>
        <p:sp>
          <p:nvSpPr>
            <p:cNvPr id="28" name="Graphic 24">
              <a:extLst>
                <a:ext uri="{FF2B5EF4-FFF2-40B4-BE49-F238E27FC236}">
                  <a16:creationId xmlns:a16="http://schemas.microsoft.com/office/drawing/2014/main" id="{74740776-87CC-451C-A16E-08F9786DC604}"/>
                </a:ext>
              </a:extLst>
            </p:cNvPr>
            <p:cNvSpPr/>
            <p:nvPr/>
          </p:nvSpPr>
          <p:spPr>
            <a:xfrm>
              <a:off x="5232653" y="2710433"/>
              <a:ext cx="248920" cy="193675"/>
            </a:xfrm>
            <a:custGeom>
              <a:avLst/>
              <a:gdLst/>
              <a:ahLst/>
              <a:cxnLst/>
              <a:rect l="l" t="t" r="r" b="b"/>
              <a:pathLst>
                <a:path w="248920" h="193675">
                  <a:moveTo>
                    <a:pt x="0" y="96773"/>
                  </a:moveTo>
                  <a:lnTo>
                    <a:pt x="124206" y="0"/>
                  </a:lnTo>
                  <a:lnTo>
                    <a:pt x="248412" y="96773"/>
                  </a:lnTo>
                  <a:lnTo>
                    <a:pt x="186309" y="96773"/>
                  </a:lnTo>
                  <a:lnTo>
                    <a:pt x="186309" y="193547"/>
                  </a:lnTo>
                  <a:lnTo>
                    <a:pt x="62102" y="193547"/>
                  </a:lnTo>
                  <a:lnTo>
                    <a:pt x="62102" y="96773"/>
                  </a:lnTo>
                  <a:lnTo>
                    <a:pt x="0" y="96773"/>
                  </a:lnTo>
                  <a:close/>
                </a:path>
              </a:pathLst>
            </a:custGeom>
            <a:ln w="25908">
              <a:solidFill>
                <a:srgbClr val="4AACC5"/>
              </a:solidFill>
              <a:prstDash val="solid"/>
            </a:ln>
          </p:spPr>
          <p:txBody>
            <a:bodyPr wrap="square" lIns="0" tIns="0" rIns="0" bIns="0" rtlCol="0">
              <a:prstTxWarp prst="textNoShape">
                <a:avLst/>
              </a:prstTxWarp>
              <a:noAutofit/>
            </a:bodyPr>
            <a:lstStyle/>
            <a:p>
              <a:endParaRPr lang="fr-FR"/>
            </a:p>
          </p:txBody>
        </p:sp>
        <p:pic>
          <p:nvPicPr>
            <p:cNvPr id="29" name="Image 28">
              <a:extLst>
                <a:ext uri="{FF2B5EF4-FFF2-40B4-BE49-F238E27FC236}">
                  <a16:creationId xmlns:a16="http://schemas.microsoft.com/office/drawing/2014/main" id="{CB4B2D1B-1F45-4F58-9D5E-BD48A7239205}"/>
                </a:ext>
              </a:extLst>
            </p:cNvPr>
            <p:cNvPicPr/>
            <p:nvPr/>
          </p:nvPicPr>
          <p:blipFill>
            <a:blip r:embed="rId16" cstate="print"/>
            <a:stretch>
              <a:fillRect/>
            </a:stretch>
          </p:blipFill>
          <p:spPr>
            <a:xfrm>
              <a:off x="5270753" y="1831085"/>
              <a:ext cx="248412" cy="193548"/>
            </a:xfrm>
            <a:prstGeom prst="rect">
              <a:avLst/>
            </a:prstGeom>
          </p:spPr>
        </p:pic>
        <p:sp>
          <p:nvSpPr>
            <p:cNvPr id="30" name="Graphic 26">
              <a:extLst>
                <a:ext uri="{FF2B5EF4-FFF2-40B4-BE49-F238E27FC236}">
                  <a16:creationId xmlns:a16="http://schemas.microsoft.com/office/drawing/2014/main" id="{AE918495-F9AA-49B5-A914-ABD123D9AB72}"/>
                </a:ext>
              </a:extLst>
            </p:cNvPr>
            <p:cNvSpPr/>
            <p:nvPr/>
          </p:nvSpPr>
          <p:spPr>
            <a:xfrm>
              <a:off x="5270753" y="1831085"/>
              <a:ext cx="248920" cy="193675"/>
            </a:xfrm>
            <a:custGeom>
              <a:avLst/>
              <a:gdLst/>
              <a:ahLst/>
              <a:cxnLst/>
              <a:rect l="l" t="t" r="r" b="b"/>
              <a:pathLst>
                <a:path w="248920" h="193675">
                  <a:moveTo>
                    <a:pt x="0" y="96773"/>
                  </a:moveTo>
                  <a:lnTo>
                    <a:pt x="124206" y="0"/>
                  </a:lnTo>
                  <a:lnTo>
                    <a:pt x="248412" y="96773"/>
                  </a:lnTo>
                  <a:lnTo>
                    <a:pt x="186309" y="96773"/>
                  </a:lnTo>
                  <a:lnTo>
                    <a:pt x="186309" y="193547"/>
                  </a:lnTo>
                  <a:lnTo>
                    <a:pt x="62102" y="193547"/>
                  </a:lnTo>
                  <a:lnTo>
                    <a:pt x="62102" y="96773"/>
                  </a:lnTo>
                  <a:lnTo>
                    <a:pt x="0" y="96773"/>
                  </a:lnTo>
                  <a:close/>
                </a:path>
              </a:pathLst>
            </a:custGeom>
            <a:ln w="25908">
              <a:solidFill>
                <a:srgbClr val="4AACC5"/>
              </a:solidFill>
              <a:prstDash val="solid"/>
            </a:ln>
          </p:spPr>
          <p:txBody>
            <a:bodyPr wrap="square" lIns="0" tIns="0" rIns="0" bIns="0" rtlCol="0">
              <a:prstTxWarp prst="textNoShape">
                <a:avLst/>
              </a:prstTxWarp>
              <a:noAutofit/>
            </a:bodyPr>
            <a:lstStyle/>
            <a:p>
              <a:endParaRPr lang="fr-FR"/>
            </a:p>
          </p:txBody>
        </p:sp>
        <p:pic>
          <p:nvPicPr>
            <p:cNvPr id="31" name="Image 30">
              <a:extLst>
                <a:ext uri="{FF2B5EF4-FFF2-40B4-BE49-F238E27FC236}">
                  <a16:creationId xmlns:a16="http://schemas.microsoft.com/office/drawing/2014/main" id="{555F6525-AED7-4684-A598-1B6DAE62F9FA}"/>
                </a:ext>
              </a:extLst>
            </p:cNvPr>
            <p:cNvPicPr/>
            <p:nvPr/>
          </p:nvPicPr>
          <p:blipFill>
            <a:blip r:embed="rId14" cstate="print"/>
            <a:stretch>
              <a:fillRect/>
            </a:stretch>
          </p:blipFill>
          <p:spPr>
            <a:xfrm>
              <a:off x="576833" y="1168146"/>
              <a:ext cx="248412" cy="193547"/>
            </a:xfrm>
            <a:prstGeom prst="rect">
              <a:avLst/>
            </a:prstGeom>
          </p:spPr>
        </p:pic>
        <p:sp>
          <p:nvSpPr>
            <p:cNvPr id="32" name="Graphic 28">
              <a:extLst>
                <a:ext uri="{FF2B5EF4-FFF2-40B4-BE49-F238E27FC236}">
                  <a16:creationId xmlns:a16="http://schemas.microsoft.com/office/drawing/2014/main" id="{12DDC557-F7CA-4877-AE0B-EB950C10DED6}"/>
                </a:ext>
              </a:extLst>
            </p:cNvPr>
            <p:cNvSpPr/>
            <p:nvPr/>
          </p:nvSpPr>
          <p:spPr>
            <a:xfrm>
              <a:off x="576833" y="1168146"/>
              <a:ext cx="248920" cy="193675"/>
            </a:xfrm>
            <a:custGeom>
              <a:avLst/>
              <a:gdLst/>
              <a:ahLst/>
              <a:cxnLst/>
              <a:rect l="l" t="t" r="r" b="b"/>
              <a:pathLst>
                <a:path w="248920" h="193675">
                  <a:moveTo>
                    <a:pt x="0" y="96774"/>
                  </a:moveTo>
                  <a:lnTo>
                    <a:pt x="124206" y="0"/>
                  </a:lnTo>
                  <a:lnTo>
                    <a:pt x="248412" y="96774"/>
                  </a:lnTo>
                  <a:lnTo>
                    <a:pt x="186309" y="96774"/>
                  </a:lnTo>
                  <a:lnTo>
                    <a:pt x="186309" y="193548"/>
                  </a:lnTo>
                  <a:lnTo>
                    <a:pt x="62103" y="193548"/>
                  </a:lnTo>
                  <a:lnTo>
                    <a:pt x="62103" y="96774"/>
                  </a:lnTo>
                  <a:lnTo>
                    <a:pt x="0" y="96774"/>
                  </a:lnTo>
                  <a:close/>
                </a:path>
              </a:pathLst>
            </a:custGeom>
            <a:ln w="25908">
              <a:solidFill>
                <a:srgbClr val="C0504D"/>
              </a:solidFill>
              <a:prstDash val="solid"/>
            </a:ln>
          </p:spPr>
          <p:txBody>
            <a:bodyPr wrap="square" lIns="0" tIns="0" rIns="0" bIns="0" rtlCol="0">
              <a:prstTxWarp prst="textNoShape">
                <a:avLst/>
              </a:prstTxWarp>
              <a:noAutofit/>
            </a:bodyPr>
            <a:lstStyle/>
            <a:p>
              <a:endParaRPr lang="fr-FR"/>
            </a:p>
          </p:txBody>
        </p:sp>
        <p:pic>
          <p:nvPicPr>
            <p:cNvPr id="33" name="Image 32">
              <a:extLst>
                <a:ext uri="{FF2B5EF4-FFF2-40B4-BE49-F238E27FC236}">
                  <a16:creationId xmlns:a16="http://schemas.microsoft.com/office/drawing/2014/main" id="{69973900-60A9-456E-9E3C-9B15D13FA25B}"/>
                </a:ext>
              </a:extLst>
            </p:cNvPr>
            <p:cNvPicPr/>
            <p:nvPr/>
          </p:nvPicPr>
          <p:blipFill>
            <a:blip r:embed="rId15" cstate="print"/>
            <a:stretch>
              <a:fillRect/>
            </a:stretch>
          </p:blipFill>
          <p:spPr>
            <a:xfrm>
              <a:off x="2637282" y="1151382"/>
              <a:ext cx="248412" cy="193547"/>
            </a:xfrm>
            <a:prstGeom prst="rect">
              <a:avLst/>
            </a:prstGeom>
          </p:spPr>
        </p:pic>
        <p:sp>
          <p:nvSpPr>
            <p:cNvPr id="34" name="Graphic 30">
              <a:extLst>
                <a:ext uri="{FF2B5EF4-FFF2-40B4-BE49-F238E27FC236}">
                  <a16:creationId xmlns:a16="http://schemas.microsoft.com/office/drawing/2014/main" id="{C56459DD-378B-4797-9DED-561F98DB18A5}"/>
                </a:ext>
              </a:extLst>
            </p:cNvPr>
            <p:cNvSpPr/>
            <p:nvPr/>
          </p:nvSpPr>
          <p:spPr>
            <a:xfrm>
              <a:off x="2637282" y="1151382"/>
              <a:ext cx="248920" cy="193675"/>
            </a:xfrm>
            <a:custGeom>
              <a:avLst/>
              <a:gdLst/>
              <a:ahLst/>
              <a:cxnLst/>
              <a:rect l="l" t="t" r="r" b="b"/>
              <a:pathLst>
                <a:path w="248920" h="193675">
                  <a:moveTo>
                    <a:pt x="0" y="96773"/>
                  </a:moveTo>
                  <a:lnTo>
                    <a:pt x="124206" y="0"/>
                  </a:lnTo>
                  <a:lnTo>
                    <a:pt x="248412" y="96773"/>
                  </a:lnTo>
                  <a:lnTo>
                    <a:pt x="186309" y="96773"/>
                  </a:lnTo>
                  <a:lnTo>
                    <a:pt x="186309" y="193547"/>
                  </a:lnTo>
                  <a:lnTo>
                    <a:pt x="62103" y="193547"/>
                  </a:lnTo>
                  <a:lnTo>
                    <a:pt x="62103" y="96773"/>
                  </a:lnTo>
                  <a:lnTo>
                    <a:pt x="0" y="96773"/>
                  </a:lnTo>
                  <a:close/>
                </a:path>
              </a:pathLst>
            </a:custGeom>
            <a:ln w="25908">
              <a:solidFill>
                <a:srgbClr val="8063A1"/>
              </a:solidFill>
              <a:prstDash val="solid"/>
            </a:ln>
          </p:spPr>
          <p:txBody>
            <a:bodyPr wrap="square" lIns="0" tIns="0" rIns="0" bIns="0" rtlCol="0">
              <a:prstTxWarp prst="textNoShape">
                <a:avLst/>
              </a:prstTxWarp>
              <a:noAutofit/>
            </a:bodyPr>
            <a:lstStyle/>
            <a:p>
              <a:endParaRPr lang="fr-FR"/>
            </a:p>
          </p:txBody>
        </p:sp>
        <p:pic>
          <p:nvPicPr>
            <p:cNvPr id="35" name="Image 34">
              <a:extLst>
                <a:ext uri="{FF2B5EF4-FFF2-40B4-BE49-F238E27FC236}">
                  <a16:creationId xmlns:a16="http://schemas.microsoft.com/office/drawing/2014/main" id="{D1D87F5B-59E1-40BD-8445-0FE1A6FE3696}"/>
                </a:ext>
              </a:extLst>
            </p:cNvPr>
            <p:cNvPicPr/>
            <p:nvPr/>
          </p:nvPicPr>
          <p:blipFill>
            <a:blip r:embed="rId15" cstate="print"/>
            <a:stretch>
              <a:fillRect/>
            </a:stretch>
          </p:blipFill>
          <p:spPr>
            <a:xfrm>
              <a:off x="5232653" y="1024889"/>
              <a:ext cx="248412" cy="192024"/>
            </a:xfrm>
            <a:prstGeom prst="rect">
              <a:avLst/>
            </a:prstGeom>
          </p:spPr>
        </p:pic>
        <p:sp>
          <p:nvSpPr>
            <p:cNvPr id="36" name="Graphic 32">
              <a:extLst>
                <a:ext uri="{FF2B5EF4-FFF2-40B4-BE49-F238E27FC236}">
                  <a16:creationId xmlns:a16="http://schemas.microsoft.com/office/drawing/2014/main" id="{6C9A022F-D185-4F5D-8EA5-5589EBFFACEC}"/>
                </a:ext>
              </a:extLst>
            </p:cNvPr>
            <p:cNvSpPr/>
            <p:nvPr/>
          </p:nvSpPr>
          <p:spPr>
            <a:xfrm>
              <a:off x="5232653" y="1024889"/>
              <a:ext cx="248920" cy="192405"/>
            </a:xfrm>
            <a:custGeom>
              <a:avLst/>
              <a:gdLst/>
              <a:ahLst/>
              <a:cxnLst/>
              <a:rect l="l" t="t" r="r" b="b"/>
              <a:pathLst>
                <a:path w="248920" h="192405">
                  <a:moveTo>
                    <a:pt x="0" y="96012"/>
                  </a:moveTo>
                  <a:lnTo>
                    <a:pt x="124206" y="0"/>
                  </a:lnTo>
                  <a:lnTo>
                    <a:pt x="248412" y="96012"/>
                  </a:lnTo>
                  <a:lnTo>
                    <a:pt x="186309" y="96012"/>
                  </a:lnTo>
                  <a:lnTo>
                    <a:pt x="186309" y="192024"/>
                  </a:lnTo>
                  <a:lnTo>
                    <a:pt x="62102" y="192024"/>
                  </a:lnTo>
                  <a:lnTo>
                    <a:pt x="62102" y="96012"/>
                  </a:lnTo>
                  <a:lnTo>
                    <a:pt x="0" y="96012"/>
                  </a:lnTo>
                  <a:close/>
                </a:path>
              </a:pathLst>
            </a:custGeom>
            <a:ln w="25908">
              <a:solidFill>
                <a:srgbClr val="4AACC5"/>
              </a:solidFill>
              <a:prstDash val="solid"/>
            </a:ln>
          </p:spPr>
          <p:txBody>
            <a:bodyPr wrap="square" lIns="0" tIns="0" rIns="0" bIns="0" rtlCol="0">
              <a:prstTxWarp prst="textNoShape">
                <a:avLst/>
              </a:prstTxWarp>
              <a:noAutofit/>
            </a:bodyPr>
            <a:lstStyle/>
            <a:p>
              <a:endParaRPr lang="fr-FR"/>
            </a:p>
          </p:txBody>
        </p:sp>
        <p:pic>
          <p:nvPicPr>
            <p:cNvPr id="37" name="Image 36">
              <a:extLst>
                <a:ext uri="{FF2B5EF4-FFF2-40B4-BE49-F238E27FC236}">
                  <a16:creationId xmlns:a16="http://schemas.microsoft.com/office/drawing/2014/main" id="{CF94E8A5-A2FA-43EE-9C98-7058823B5D73}"/>
                </a:ext>
              </a:extLst>
            </p:cNvPr>
            <p:cNvPicPr/>
            <p:nvPr/>
          </p:nvPicPr>
          <p:blipFill>
            <a:blip r:embed="rId17" cstate="print"/>
            <a:stretch>
              <a:fillRect/>
            </a:stretch>
          </p:blipFill>
          <p:spPr>
            <a:xfrm>
              <a:off x="3048000" y="2272283"/>
              <a:ext cx="1165860" cy="998232"/>
            </a:xfrm>
            <a:prstGeom prst="rect">
              <a:avLst/>
            </a:prstGeom>
          </p:spPr>
        </p:pic>
        <p:sp>
          <p:nvSpPr>
            <p:cNvPr id="38" name="Graphic 34">
              <a:extLst>
                <a:ext uri="{FF2B5EF4-FFF2-40B4-BE49-F238E27FC236}">
                  <a16:creationId xmlns:a16="http://schemas.microsoft.com/office/drawing/2014/main" id="{10FED77E-EAFD-4FC9-A092-9190D871880A}"/>
                </a:ext>
              </a:extLst>
            </p:cNvPr>
            <p:cNvSpPr/>
            <p:nvPr/>
          </p:nvSpPr>
          <p:spPr>
            <a:xfrm>
              <a:off x="3090798" y="2410205"/>
              <a:ext cx="969010" cy="802640"/>
            </a:xfrm>
            <a:custGeom>
              <a:avLst/>
              <a:gdLst/>
              <a:ahLst/>
              <a:cxnLst/>
              <a:rect l="l" t="t" r="r" b="b"/>
              <a:pathLst>
                <a:path w="969010" h="802640">
                  <a:moveTo>
                    <a:pt x="929198" y="32658"/>
                  </a:moveTo>
                  <a:lnTo>
                    <a:pt x="903900" y="36787"/>
                  </a:lnTo>
                  <a:lnTo>
                    <a:pt x="0" y="782091"/>
                  </a:lnTo>
                  <a:lnTo>
                    <a:pt x="16510" y="802081"/>
                  </a:lnTo>
                  <a:lnTo>
                    <a:pt x="920295" y="56824"/>
                  </a:lnTo>
                  <a:lnTo>
                    <a:pt x="929198" y="32658"/>
                  </a:lnTo>
                  <a:close/>
                </a:path>
                <a:path w="969010" h="802640">
                  <a:moveTo>
                    <a:pt x="966537" y="6350"/>
                  </a:moveTo>
                  <a:lnTo>
                    <a:pt x="940815" y="6350"/>
                  </a:lnTo>
                  <a:lnTo>
                    <a:pt x="957326" y="26289"/>
                  </a:lnTo>
                  <a:lnTo>
                    <a:pt x="920295" y="56824"/>
                  </a:lnTo>
                  <a:lnTo>
                    <a:pt x="905763" y="96266"/>
                  </a:lnTo>
                  <a:lnTo>
                    <a:pt x="903351" y="102971"/>
                  </a:lnTo>
                  <a:lnTo>
                    <a:pt x="906779" y="110426"/>
                  </a:lnTo>
                  <a:lnTo>
                    <a:pt x="920114" y="115379"/>
                  </a:lnTo>
                  <a:lnTo>
                    <a:pt x="927607" y="111937"/>
                  </a:lnTo>
                  <a:lnTo>
                    <a:pt x="930020" y="105232"/>
                  </a:lnTo>
                  <a:lnTo>
                    <a:pt x="966537" y="6350"/>
                  </a:lnTo>
                  <a:close/>
                </a:path>
                <a:path w="969010" h="802640">
                  <a:moveTo>
                    <a:pt x="945337" y="11811"/>
                  </a:moveTo>
                  <a:lnTo>
                    <a:pt x="936878" y="11811"/>
                  </a:lnTo>
                  <a:lnTo>
                    <a:pt x="951102" y="29083"/>
                  </a:lnTo>
                  <a:lnTo>
                    <a:pt x="929198" y="32658"/>
                  </a:lnTo>
                  <a:lnTo>
                    <a:pt x="920295" y="56824"/>
                  </a:lnTo>
                  <a:lnTo>
                    <a:pt x="957326" y="26289"/>
                  </a:lnTo>
                  <a:lnTo>
                    <a:pt x="945337" y="11811"/>
                  </a:lnTo>
                  <a:close/>
                </a:path>
                <a:path w="969010" h="802640">
                  <a:moveTo>
                    <a:pt x="968882" y="0"/>
                  </a:moveTo>
                  <a:lnTo>
                    <a:pt x="851026" y="19177"/>
                  </a:lnTo>
                  <a:lnTo>
                    <a:pt x="846327" y="25781"/>
                  </a:lnTo>
                  <a:lnTo>
                    <a:pt x="848613" y="39928"/>
                  </a:lnTo>
                  <a:lnTo>
                    <a:pt x="855217" y="44716"/>
                  </a:lnTo>
                  <a:lnTo>
                    <a:pt x="903900" y="36787"/>
                  </a:lnTo>
                  <a:lnTo>
                    <a:pt x="940815" y="6350"/>
                  </a:lnTo>
                  <a:lnTo>
                    <a:pt x="966537" y="6350"/>
                  </a:lnTo>
                  <a:lnTo>
                    <a:pt x="968882" y="0"/>
                  </a:lnTo>
                  <a:close/>
                </a:path>
                <a:path w="969010" h="802640">
                  <a:moveTo>
                    <a:pt x="940815" y="6350"/>
                  </a:moveTo>
                  <a:lnTo>
                    <a:pt x="903900" y="36787"/>
                  </a:lnTo>
                  <a:lnTo>
                    <a:pt x="929198" y="32658"/>
                  </a:lnTo>
                  <a:lnTo>
                    <a:pt x="936878" y="11811"/>
                  </a:lnTo>
                  <a:lnTo>
                    <a:pt x="945337" y="11811"/>
                  </a:lnTo>
                  <a:lnTo>
                    <a:pt x="940815" y="6350"/>
                  </a:lnTo>
                  <a:close/>
                </a:path>
                <a:path w="969010" h="802640">
                  <a:moveTo>
                    <a:pt x="936878" y="11811"/>
                  </a:moveTo>
                  <a:lnTo>
                    <a:pt x="929198" y="32658"/>
                  </a:lnTo>
                  <a:lnTo>
                    <a:pt x="951102" y="29083"/>
                  </a:lnTo>
                  <a:lnTo>
                    <a:pt x="936878" y="11811"/>
                  </a:lnTo>
                  <a:close/>
                </a:path>
              </a:pathLst>
            </a:custGeom>
            <a:solidFill>
              <a:srgbClr val="F79546"/>
            </a:solidFill>
          </p:spPr>
          <p:txBody>
            <a:bodyPr wrap="square" lIns="0" tIns="0" rIns="0" bIns="0" rtlCol="0">
              <a:prstTxWarp prst="textNoShape">
                <a:avLst/>
              </a:prstTxWarp>
              <a:noAutofit/>
            </a:bodyPr>
            <a:lstStyle/>
            <a:p>
              <a:endParaRPr lang="fr-FR"/>
            </a:p>
          </p:txBody>
        </p:sp>
        <p:pic>
          <p:nvPicPr>
            <p:cNvPr id="39" name="Image 38">
              <a:extLst>
                <a:ext uri="{FF2B5EF4-FFF2-40B4-BE49-F238E27FC236}">
                  <a16:creationId xmlns:a16="http://schemas.microsoft.com/office/drawing/2014/main" id="{69455C1A-7748-4522-B9E2-08688020F0DA}"/>
                </a:ext>
              </a:extLst>
            </p:cNvPr>
            <p:cNvPicPr/>
            <p:nvPr/>
          </p:nvPicPr>
          <p:blipFill>
            <a:blip r:embed="rId13" cstate="print"/>
            <a:stretch>
              <a:fillRect/>
            </a:stretch>
          </p:blipFill>
          <p:spPr>
            <a:xfrm>
              <a:off x="569213" y="12953"/>
              <a:ext cx="248412" cy="192024"/>
            </a:xfrm>
            <a:prstGeom prst="rect">
              <a:avLst/>
            </a:prstGeom>
          </p:spPr>
        </p:pic>
        <p:sp>
          <p:nvSpPr>
            <p:cNvPr id="40" name="Graphic 36">
              <a:extLst>
                <a:ext uri="{FF2B5EF4-FFF2-40B4-BE49-F238E27FC236}">
                  <a16:creationId xmlns:a16="http://schemas.microsoft.com/office/drawing/2014/main" id="{4D15B372-05AE-4AFB-8E31-6BEC892D6828}"/>
                </a:ext>
              </a:extLst>
            </p:cNvPr>
            <p:cNvSpPr/>
            <p:nvPr/>
          </p:nvSpPr>
          <p:spPr>
            <a:xfrm>
              <a:off x="569213" y="12953"/>
              <a:ext cx="248920" cy="192405"/>
            </a:xfrm>
            <a:custGeom>
              <a:avLst/>
              <a:gdLst/>
              <a:ahLst/>
              <a:cxnLst/>
              <a:rect l="l" t="t" r="r" b="b"/>
              <a:pathLst>
                <a:path w="248920" h="192405">
                  <a:moveTo>
                    <a:pt x="0" y="96012"/>
                  </a:moveTo>
                  <a:lnTo>
                    <a:pt x="124206" y="0"/>
                  </a:lnTo>
                  <a:lnTo>
                    <a:pt x="248412" y="96012"/>
                  </a:lnTo>
                  <a:lnTo>
                    <a:pt x="186309" y="96012"/>
                  </a:lnTo>
                  <a:lnTo>
                    <a:pt x="186309" y="192024"/>
                  </a:lnTo>
                  <a:lnTo>
                    <a:pt x="62103" y="192024"/>
                  </a:lnTo>
                  <a:lnTo>
                    <a:pt x="62103" y="96012"/>
                  </a:lnTo>
                  <a:lnTo>
                    <a:pt x="0" y="96012"/>
                  </a:lnTo>
                  <a:close/>
                </a:path>
              </a:pathLst>
            </a:custGeom>
            <a:ln w="25908">
              <a:solidFill>
                <a:srgbClr val="C0504D"/>
              </a:solidFill>
              <a:prstDash val="solid"/>
            </a:ln>
          </p:spPr>
          <p:txBody>
            <a:bodyPr wrap="square" lIns="0" tIns="0" rIns="0" bIns="0" rtlCol="0">
              <a:prstTxWarp prst="textNoShape">
                <a:avLst/>
              </a:prstTxWarp>
              <a:noAutofit/>
            </a:bodyPr>
            <a:lstStyle/>
            <a:p>
              <a:endParaRPr lang="fr-FR"/>
            </a:p>
          </p:txBody>
        </p:sp>
        <p:pic>
          <p:nvPicPr>
            <p:cNvPr id="41" name="Image 40">
              <a:extLst>
                <a:ext uri="{FF2B5EF4-FFF2-40B4-BE49-F238E27FC236}">
                  <a16:creationId xmlns:a16="http://schemas.microsoft.com/office/drawing/2014/main" id="{8080059E-BB4D-43AB-A23C-166B9A417F25}"/>
                </a:ext>
              </a:extLst>
            </p:cNvPr>
            <p:cNvPicPr/>
            <p:nvPr/>
          </p:nvPicPr>
          <p:blipFill>
            <a:blip r:embed="rId18" cstate="print"/>
            <a:stretch>
              <a:fillRect/>
            </a:stretch>
          </p:blipFill>
          <p:spPr>
            <a:xfrm>
              <a:off x="3061716" y="3064764"/>
              <a:ext cx="1121664" cy="310959"/>
            </a:xfrm>
            <a:prstGeom prst="rect">
              <a:avLst/>
            </a:prstGeom>
          </p:spPr>
        </p:pic>
        <p:sp>
          <p:nvSpPr>
            <p:cNvPr id="42" name="Graphic 38">
              <a:extLst>
                <a:ext uri="{FF2B5EF4-FFF2-40B4-BE49-F238E27FC236}">
                  <a16:creationId xmlns:a16="http://schemas.microsoft.com/office/drawing/2014/main" id="{E128555C-E6BB-4740-ABE2-C746B951F670}"/>
                </a:ext>
              </a:extLst>
            </p:cNvPr>
            <p:cNvSpPr/>
            <p:nvPr/>
          </p:nvSpPr>
          <p:spPr>
            <a:xfrm>
              <a:off x="3104260" y="3149333"/>
              <a:ext cx="925830" cy="126364"/>
            </a:xfrm>
            <a:custGeom>
              <a:avLst/>
              <a:gdLst/>
              <a:ahLst/>
              <a:cxnLst/>
              <a:rect l="l" t="t" r="r" b="b"/>
              <a:pathLst>
                <a:path w="925830" h="126364">
                  <a:moveTo>
                    <a:pt x="851337" y="45184"/>
                  </a:moveTo>
                  <a:lnTo>
                    <a:pt x="0" y="100304"/>
                  </a:lnTo>
                  <a:lnTo>
                    <a:pt x="1777" y="126161"/>
                  </a:lnTo>
                  <a:lnTo>
                    <a:pt x="853000" y="71028"/>
                  </a:lnTo>
                  <a:lnTo>
                    <a:pt x="874310" y="56660"/>
                  </a:lnTo>
                  <a:lnTo>
                    <a:pt x="851337" y="45184"/>
                  </a:lnTo>
                  <a:close/>
                </a:path>
                <a:path w="925830" h="126364">
                  <a:moveTo>
                    <a:pt x="903040" y="42087"/>
                  </a:moveTo>
                  <a:lnTo>
                    <a:pt x="899160" y="42087"/>
                  </a:lnTo>
                  <a:lnTo>
                    <a:pt x="900725" y="66598"/>
                  </a:lnTo>
                  <a:lnTo>
                    <a:pt x="900811" y="67932"/>
                  </a:lnTo>
                  <a:lnTo>
                    <a:pt x="853000" y="71028"/>
                  </a:lnTo>
                  <a:lnTo>
                    <a:pt x="812164" y="98526"/>
                  </a:lnTo>
                  <a:lnTo>
                    <a:pt x="810640" y="106578"/>
                  </a:lnTo>
                  <a:lnTo>
                    <a:pt x="814577" y="112509"/>
                  </a:lnTo>
                  <a:lnTo>
                    <a:pt x="818641" y="118452"/>
                  </a:lnTo>
                  <a:lnTo>
                    <a:pt x="826642" y="120014"/>
                  </a:lnTo>
                  <a:lnTo>
                    <a:pt x="925576" y="53352"/>
                  </a:lnTo>
                  <a:lnTo>
                    <a:pt x="903040" y="42087"/>
                  </a:lnTo>
                  <a:close/>
                </a:path>
                <a:path w="925830" h="126364">
                  <a:moveTo>
                    <a:pt x="874310" y="56660"/>
                  </a:moveTo>
                  <a:lnTo>
                    <a:pt x="853000" y="71028"/>
                  </a:lnTo>
                  <a:lnTo>
                    <a:pt x="900811" y="67932"/>
                  </a:lnTo>
                  <a:lnTo>
                    <a:pt x="900725" y="66598"/>
                  </a:lnTo>
                  <a:lnTo>
                    <a:pt x="894206" y="66598"/>
                  </a:lnTo>
                  <a:lnTo>
                    <a:pt x="874310" y="56660"/>
                  </a:lnTo>
                  <a:close/>
                </a:path>
                <a:path w="925830" h="126364">
                  <a:moveTo>
                    <a:pt x="892682" y="44272"/>
                  </a:moveTo>
                  <a:lnTo>
                    <a:pt x="874310" y="56660"/>
                  </a:lnTo>
                  <a:lnTo>
                    <a:pt x="894206" y="66598"/>
                  </a:lnTo>
                  <a:lnTo>
                    <a:pt x="892745" y="45184"/>
                  </a:lnTo>
                  <a:lnTo>
                    <a:pt x="892682" y="44272"/>
                  </a:lnTo>
                  <a:close/>
                </a:path>
                <a:path w="925830" h="126364">
                  <a:moveTo>
                    <a:pt x="899299" y="44272"/>
                  </a:moveTo>
                  <a:lnTo>
                    <a:pt x="892682" y="44272"/>
                  </a:lnTo>
                  <a:lnTo>
                    <a:pt x="894206" y="66598"/>
                  </a:lnTo>
                  <a:lnTo>
                    <a:pt x="900725" y="66598"/>
                  </a:lnTo>
                  <a:lnTo>
                    <a:pt x="899357" y="45184"/>
                  </a:lnTo>
                  <a:lnTo>
                    <a:pt x="899299" y="44272"/>
                  </a:lnTo>
                  <a:close/>
                </a:path>
                <a:path w="925830" h="126364">
                  <a:moveTo>
                    <a:pt x="899160" y="42087"/>
                  </a:moveTo>
                  <a:lnTo>
                    <a:pt x="851337" y="45184"/>
                  </a:lnTo>
                  <a:lnTo>
                    <a:pt x="874310" y="56660"/>
                  </a:lnTo>
                  <a:lnTo>
                    <a:pt x="892682" y="44272"/>
                  </a:lnTo>
                  <a:lnTo>
                    <a:pt x="899299" y="44272"/>
                  </a:lnTo>
                  <a:lnTo>
                    <a:pt x="899160" y="42087"/>
                  </a:lnTo>
                  <a:close/>
                </a:path>
                <a:path w="925830" h="126364">
                  <a:moveTo>
                    <a:pt x="818895" y="0"/>
                  </a:moveTo>
                  <a:lnTo>
                    <a:pt x="811149" y="2603"/>
                  </a:lnTo>
                  <a:lnTo>
                    <a:pt x="807846" y="9004"/>
                  </a:lnTo>
                  <a:lnTo>
                    <a:pt x="804671" y="15392"/>
                  </a:lnTo>
                  <a:lnTo>
                    <a:pt x="807338" y="23177"/>
                  </a:lnTo>
                  <a:lnTo>
                    <a:pt x="851337" y="45184"/>
                  </a:lnTo>
                  <a:lnTo>
                    <a:pt x="899160" y="42087"/>
                  </a:lnTo>
                  <a:lnTo>
                    <a:pt x="903040" y="42087"/>
                  </a:lnTo>
                  <a:lnTo>
                    <a:pt x="818895" y="0"/>
                  </a:lnTo>
                  <a:close/>
                </a:path>
              </a:pathLst>
            </a:custGeom>
            <a:solidFill>
              <a:srgbClr val="F79546"/>
            </a:solidFill>
          </p:spPr>
          <p:txBody>
            <a:bodyPr wrap="square" lIns="0" tIns="0" rIns="0" bIns="0" rtlCol="0">
              <a:prstTxWarp prst="textNoShape">
                <a:avLst/>
              </a:prstTxWarp>
              <a:noAutofit/>
            </a:bodyPr>
            <a:lstStyle/>
            <a:p>
              <a:endParaRPr lang="fr-FR"/>
            </a:p>
          </p:txBody>
        </p:sp>
        <p:pic>
          <p:nvPicPr>
            <p:cNvPr id="43" name="Image 42">
              <a:extLst>
                <a:ext uri="{FF2B5EF4-FFF2-40B4-BE49-F238E27FC236}">
                  <a16:creationId xmlns:a16="http://schemas.microsoft.com/office/drawing/2014/main" id="{D45D7D9B-B0E7-4445-8C94-B5287E2D1915}"/>
                </a:ext>
              </a:extLst>
            </p:cNvPr>
            <p:cNvPicPr/>
            <p:nvPr/>
          </p:nvPicPr>
          <p:blipFill>
            <a:blip r:embed="rId14" cstate="print"/>
            <a:stretch>
              <a:fillRect/>
            </a:stretch>
          </p:blipFill>
          <p:spPr>
            <a:xfrm>
              <a:off x="2346198" y="20574"/>
              <a:ext cx="248412" cy="192024"/>
            </a:xfrm>
            <a:prstGeom prst="rect">
              <a:avLst/>
            </a:prstGeom>
          </p:spPr>
        </p:pic>
        <p:sp>
          <p:nvSpPr>
            <p:cNvPr id="44" name="Graphic 40">
              <a:extLst>
                <a:ext uri="{FF2B5EF4-FFF2-40B4-BE49-F238E27FC236}">
                  <a16:creationId xmlns:a16="http://schemas.microsoft.com/office/drawing/2014/main" id="{17F7FFF5-0052-47F6-9E44-B2243B097383}"/>
                </a:ext>
              </a:extLst>
            </p:cNvPr>
            <p:cNvSpPr/>
            <p:nvPr/>
          </p:nvSpPr>
          <p:spPr>
            <a:xfrm>
              <a:off x="2346198" y="20574"/>
              <a:ext cx="248920" cy="192405"/>
            </a:xfrm>
            <a:custGeom>
              <a:avLst/>
              <a:gdLst/>
              <a:ahLst/>
              <a:cxnLst/>
              <a:rect l="l" t="t" r="r" b="b"/>
              <a:pathLst>
                <a:path w="248920" h="192405">
                  <a:moveTo>
                    <a:pt x="0" y="96012"/>
                  </a:moveTo>
                  <a:lnTo>
                    <a:pt x="124206" y="0"/>
                  </a:lnTo>
                  <a:lnTo>
                    <a:pt x="248412" y="96012"/>
                  </a:lnTo>
                  <a:lnTo>
                    <a:pt x="186308" y="96012"/>
                  </a:lnTo>
                  <a:lnTo>
                    <a:pt x="186308" y="192024"/>
                  </a:lnTo>
                  <a:lnTo>
                    <a:pt x="62103" y="192024"/>
                  </a:lnTo>
                  <a:lnTo>
                    <a:pt x="62103" y="96012"/>
                  </a:lnTo>
                  <a:lnTo>
                    <a:pt x="0" y="96012"/>
                  </a:lnTo>
                  <a:close/>
                </a:path>
              </a:pathLst>
            </a:custGeom>
            <a:ln w="25908">
              <a:solidFill>
                <a:srgbClr val="8063A1"/>
              </a:solidFill>
              <a:prstDash val="solid"/>
            </a:ln>
          </p:spPr>
          <p:txBody>
            <a:bodyPr wrap="square" lIns="0" tIns="0" rIns="0" bIns="0" rtlCol="0">
              <a:prstTxWarp prst="textNoShape">
                <a:avLst/>
              </a:prstTxWarp>
              <a:noAutofit/>
            </a:bodyPr>
            <a:lstStyle/>
            <a:p>
              <a:endParaRPr lang="fr-FR"/>
            </a:p>
          </p:txBody>
        </p:sp>
        <p:sp>
          <p:nvSpPr>
            <p:cNvPr id="45" name="Textbox 41">
              <a:extLst>
                <a:ext uri="{FF2B5EF4-FFF2-40B4-BE49-F238E27FC236}">
                  <a16:creationId xmlns:a16="http://schemas.microsoft.com/office/drawing/2014/main" id="{8E3A1C0E-512E-4452-BA16-5552725DAC7A}"/>
                </a:ext>
              </a:extLst>
            </p:cNvPr>
            <p:cNvSpPr txBox="1"/>
            <p:nvPr/>
          </p:nvSpPr>
          <p:spPr>
            <a:xfrm>
              <a:off x="350824" y="494283"/>
              <a:ext cx="743585" cy="503555"/>
            </a:xfrm>
            <a:prstGeom prst="rect">
              <a:avLst/>
            </a:prstGeom>
          </p:spPr>
          <p:txBody>
            <a:bodyPr wrap="square" lIns="0" tIns="0" rIns="0" bIns="0" rtlCol="0">
              <a:noAutofit/>
            </a:bodyPr>
            <a:lstStyle/>
            <a:p>
              <a:pPr marR="11430" algn="ctr">
                <a:lnSpc>
                  <a:spcPts val="1815"/>
                </a:lnSpc>
              </a:pPr>
              <a:r>
                <a:rPr lang="fr-FR" sz="1800" spc="-25">
                  <a:solidFill>
                    <a:srgbClr val="622422"/>
                  </a:solidFill>
                  <a:effectLst/>
                  <a:latin typeface="Calibri" panose="020F0502020204030204" pitchFamily="34" charset="0"/>
                  <a:ea typeface="Cambria" panose="02040503050406030204" pitchFamily="18" charset="0"/>
                  <a:cs typeface="Cambria" panose="02040503050406030204" pitchFamily="18" charset="0"/>
                </a:rPr>
                <a:t>Bac</a:t>
              </a:r>
              <a:endParaRPr lang="fr-FR" sz="1100">
                <a:effectLst/>
                <a:latin typeface="Cambria" panose="02040503050406030204" pitchFamily="18" charset="0"/>
                <a:ea typeface="Cambria" panose="02040503050406030204" pitchFamily="18" charset="0"/>
                <a:cs typeface="Cambria" panose="02040503050406030204" pitchFamily="18" charset="0"/>
              </a:endParaRPr>
            </a:p>
            <a:p>
              <a:pPr marR="11430" algn="ctr">
                <a:lnSpc>
                  <a:spcPts val="2145"/>
                </a:lnSpc>
              </a:pPr>
              <a:r>
                <a:rPr lang="fr-FR" sz="1800" spc="-10">
                  <a:solidFill>
                    <a:srgbClr val="622422"/>
                  </a:solidFill>
                  <a:effectLst/>
                  <a:latin typeface="Calibri" panose="020F0502020204030204" pitchFamily="34" charset="0"/>
                  <a:ea typeface="Cambria" panose="02040503050406030204" pitchFamily="18" charset="0"/>
                  <a:cs typeface="Cambria" panose="02040503050406030204" pitchFamily="18" charset="0"/>
                </a:rPr>
                <a:t>General</a:t>
              </a:r>
              <a:endParaRPr lang="fr-FR" sz="1100">
                <a:effectLst/>
                <a:latin typeface="Cambria" panose="02040503050406030204" pitchFamily="18" charset="0"/>
                <a:ea typeface="Cambria" panose="02040503050406030204" pitchFamily="18" charset="0"/>
                <a:cs typeface="Cambria" panose="02040503050406030204" pitchFamily="18" charset="0"/>
              </a:endParaRPr>
            </a:p>
          </p:txBody>
        </p:sp>
        <p:sp>
          <p:nvSpPr>
            <p:cNvPr id="46" name="Textbox 42">
              <a:extLst>
                <a:ext uri="{FF2B5EF4-FFF2-40B4-BE49-F238E27FC236}">
                  <a16:creationId xmlns:a16="http://schemas.microsoft.com/office/drawing/2014/main" id="{0162436D-853C-40C6-998E-ED4601FC2A5B}"/>
                </a:ext>
              </a:extLst>
            </p:cNvPr>
            <p:cNvSpPr txBox="1"/>
            <p:nvPr/>
          </p:nvSpPr>
          <p:spPr>
            <a:xfrm>
              <a:off x="1992757" y="442468"/>
              <a:ext cx="1363980" cy="502920"/>
            </a:xfrm>
            <a:prstGeom prst="rect">
              <a:avLst/>
            </a:prstGeom>
          </p:spPr>
          <p:txBody>
            <a:bodyPr wrap="square" lIns="0" tIns="0" rIns="0" bIns="0" rtlCol="0">
              <a:noAutofit/>
            </a:bodyPr>
            <a:lstStyle/>
            <a:p>
              <a:pPr marR="12700" algn="ctr">
                <a:lnSpc>
                  <a:spcPts val="1815"/>
                </a:lnSpc>
              </a:pPr>
              <a:r>
                <a:rPr lang="fr-FR" sz="1800" spc="-25">
                  <a:solidFill>
                    <a:srgbClr val="403052"/>
                  </a:solidFill>
                  <a:effectLst/>
                  <a:latin typeface="Calibri" panose="020F0502020204030204" pitchFamily="34" charset="0"/>
                  <a:ea typeface="Cambria" panose="02040503050406030204" pitchFamily="18" charset="0"/>
                  <a:cs typeface="Cambria" panose="02040503050406030204" pitchFamily="18" charset="0"/>
                </a:rPr>
                <a:t>Bac</a:t>
              </a:r>
              <a:endParaRPr lang="fr-FR" sz="1100">
                <a:effectLst/>
                <a:latin typeface="Cambria" panose="02040503050406030204" pitchFamily="18" charset="0"/>
                <a:ea typeface="Cambria" panose="02040503050406030204" pitchFamily="18" charset="0"/>
                <a:cs typeface="Cambria" panose="02040503050406030204" pitchFamily="18" charset="0"/>
              </a:endParaRPr>
            </a:p>
            <a:p>
              <a:pPr marR="11430" algn="ctr">
                <a:lnSpc>
                  <a:spcPts val="2145"/>
                </a:lnSpc>
              </a:pPr>
              <a:r>
                <a:rPr lang="fr-FR" sz="1800" spc="-20">
                  <a:solidFill>
                    <a:srgbClr val="403052"/>
                  </a:solidFill>
                  <a:effectLst/>
                  <a:latin typeface="Calibri" panose="020F0502020204030204" pitchFamily="34" charset="0"/>
                  <a:ea typeface="Cambria" panose="02040503050406030204" pitchFamily="18" charset="0"/>
                  <a:cs typeface="Cambria" panose="02040503050406030204" pitchFamily="18" charset="0"/>
                </a:rPr>
                <a:t>Technologique</a:t>
              </a:r>
              <a:endParaRPr lang="fr-FR" sz="1100">
                <a:effectLst/>
                <a:latin typeface="Cambria" panose="02040503050406030204" pitchFamily="18" charset="0"/>
                <a:ea typeface="Cambria" panose="02040503050406030204" pitchFamily="18" charset="0"/>
                <a:cs typeface="Cambria" panose="02040503050406030204" pitchFamily="18" charset="0"/>
              </a:endParaRPr>
            </a:p>
          </p:txBody>
        </p:sp>
        <p:sp>
          <p:nvSpPr>
            <p:cNvPr id="47" name="Textbox 43">
              <a:extLst>
                <a:ext uri="{FF2B5EF4-FFF2-40B4-BE49-F238E27FC236}">
                  <a16:creationId xmlns:a16="http://schemas.microsoft.com/office/drawing/2014/main" id="{E08F6D3B-50E9-46FB-A229-036FDA791134}"/>
                </a:ext>
              </a:extLst>
            </p:cNvPr>
            <p:cNvSpPr txBox="1"/>
            <p:nvPr/>
          </p:nvSpPr>
          <p:spPr>
            <a:xfrm>
              <a:off x="4642739" y="357377"/>
              <a:ext cx="1268095" cy="502920"/>
            </a:xfrm>
            <a:prstGeom prst="rect">
              <a:avLst/>
            </a:prstGeom>
          </p:spPr>
          <p:txBody>
            <a:bodyPr wrap="square" lIns="0" tIns="0" rIns="0" bIns="0" rtlCol="0">
              <a:noAutofit/>
            </a:bodyPr>
            <a:lstStyle/>
            <a:p>
              <a:pPr marL="635" marR="11430" algn="ctr">
                <a:lnSpc>
                  <a:spcPts val="1815"/>
                </a:lnSpc>
                <a:spcAft>
                  <a:spcPts val="0"/>
                </a:spcAft>
              </a:pPr>
              <a:r>
                <a:rPr lang="fr-FR" sz="1800" spc="-25">
                  <a:solidFill>
                    <a:srgbClr val="205868"/>
                  </a:solidFill>
                  <a:effectLst/>
                  <a:latin typeface="Calibri" panose="020F0502020204030204" pitchFamily="34" charset="0"/>
                  <a:ea typeface="Cambria" panose="02040503050406030204" pitchFamily="18" charset="0"/>
                  <a:cs typeface="Cambria" panose="02040503050406030204" pitchFamily="18" charset="0"/>
                </a:rPr>
                <a:t>Bac</a:t>
              </a:r>
              <a:endParaRPr lang="fr-FR" sz="1100">
                <a:effectLst/>
                <a:latin typeface="Cambria" panose="02040503050406030204" pitchFamily="18" charset="0"/>
                <a:ea typeface="Cambria" panose="02040503050406030204" pitchFamily="18" charset="0"/>
                <a:cs typeface="Cambria" panose="02040503050406030204" pitchFamily="18" charset="0"/>
              </a:endParaRPr>
            </a:p>
            <a:p>
              <a:pPr marR="11430" algn="ctr">
                <a:lnSpc>
                  <a:spcPts val="2145"/>
                </a:lnSpc>
                <a:spcAft>
                  <a:spcPts val="0"/>
                </a:spcAft>
              </a:pPr>
              <a:r>
                <a:rPr lang="fr-FR" sz="1800" spc="-10">
                  <a:solidFill>
                    <a:srgbClr val="205868"/>
                  </a:solidFill>
                  <a:effectLst/>
                  <a:latin typeface="Calibri" panose="020F0502020204030204" pitchFamily="34" charset="0"/>
                  <a:ea typeface="Cambria" panose="02040503050406030204" pitchFamily="18" charset="0"/>
                  <a:cs typeface="Cambria" panose="02040503050406030204" pitchFamily="18" charset="0"/>
                </a:rPr>
                <a:t>professionnel</a:t>
              </a:r>
              <a:endParaRPr lang="fr-FR" sz="1100">
                <a:effectLst/>
                <a:latin typeface="Cambria" panose="02040503050406030204" pitchFamily="18" charset="0"/>
                <a:ea typeface="Cambria" panose="02040503050406030204" pitchFamily="18" charset="0"/>
                <a:cs typeface="Cambria" panose="02040503050406030204" pitchFamily="18" charset="0"/>
              </a:endParaRPr>
            </a:p>
          </p:txBody>
        </p:sp>
        <p:sp>
          <p:nvSpPr>
            <p:cNvPr id="48" name="Textbox 44">
              <a:extLst>
                <a:ext uri="{FF2B5EF4-FFF2-40B4-BE49-F238E27FC236}">
                  <a16:creationId xmlns:a16="http://schemas.microsoft.com/office/drawing/2014/main" id="{C5F92669-99DB-41A2-8DBB-376830EE0A2A}"/>
                </a:ext>
              </a:extLst>
            </p:cNvPr>
            <p:cNvSpPr txBox="1"/>
            <p:nvPr/>
          </p:nvSpPr>
          <p:spPr>
            <a:xfrm>
              <a:off x="335889" y="1496949"/>
              <a:ext cx="726440" cy="391795"/>
            </a:xfrm>
            <a:prstGeom prst="rect">
              <a:avLst/>
            </a:prstGeom>
          </p:spPr>
          <p:txBody>
            <a:bodyPr wrap="square" lIns="0" tIns="0" rIns="0" bIns="0" rtlCol="0">
              <a:noAutofit/>
            </a:bodyPr>
            <a:lstStyle/>
            <a:p>
              <a:pPr>
                <a:lnSpc>
                  <a:spcPts val="1415"/>
                </a:lnSpc>
              </a:pPr>
              <a:r>
                <a:rPr lang="fr-FR" sz="1400" spc="-10">
                  <a:solidFill>
                    <a:srgbClr val="622422"/>
                  </a:solidFill>
                  <a:effectLst/>
                  <a:latin typeface="Calibri" panose="020F0502020204030204" pitchFamily="34" charset="0"/>
                  <a:ea typeface="Cambria" panose="02040503050406030204" pitchFamily="18" charset="0"/>
                  <a:cs typeface="Cambria" panose="02040503050406030204" pitchFamily="18" charset="0"/>
                </a:rPr>
                <a:t>Terminale</a:t>
              </a:r>
              <a:endParaRPr lang="fr-FR" sz="1100">
                <a:effectLst/>
                <a:latin typeface="Cambria" panose="02040503050406030204" pitchFamily="18" charset="0"/>
                <a:ea typeface="Cambria" panose="02040503050406030204" pitchFamily="18" charset="0"/>
                <a:cs typeface="Cambria" panose="02040503050406030204" pitchFamily="18" charset="0"/>
              </a:endParaRPr>
            </a:p>
            <a:p>
              <a:pPr marL="43815">
                <a:lnSpc>
                  <a:spcPts val="1670"/>
                </a:lnSpc>
              </a:pPr>
              <a:r>
                <a:rPr lang="fr-FR" sz="1400" spc="-10">
                  <a:solidFill>
                    <a:srgbClr val="622422"/>
                  </a:solidFill>
                  <a:effectLst/>
                  <a:latin typeface="Calibri" panose="020F0502020204030204" pitchFamily="34" charset="0"/>
                  <a:ea typeface="Cambria" panose="02040503050406030204" pitchFamily="18" charset="0"/>
                  <a:cs typeface="Cambria" panose="02040503050406030204" pitchFamily="18" charset="0"/>
                </a:rPr>
                <a:t>générale</a:t>
              </a:r>
              <a:endParaRPr lang="fr-FR" sz="1100">
                <a:effectLst/>
                <a:latin typeface="Cambria" panose="02040503050406030204" pitchFamily="18" charset="0"/>
                <a:ea typeface="Cambria" panose="02040503050406030204" pitchFamily="18" charset="0"/>
                <a:cs typeface="Cambria" panose="02040503050406030204" pitchFamily="18" charset="0"/>
              </a:endParaRPr>
            </a:p>
          </p:txBody>
        </p:sp>
        <p:sp>
          <p:nvSpPr>
            <p:cNvPr id="49" name="Textbox 45">
              <a:extLst>
                <a:ext uri="{FF2B5EF4-FFF2-40B4-BE49-F238E27FC236}">
                  <a16:creationId xmlns:a16="http://schemas.microsoft.com/office/drawing/2014/main" id="{78FA8D82-FEAF-427E-A464-06D231BB1DA5}"/>
                </a:ext>
              </a:extLst>
            </p:cNvPr>
            <p:cNvSpPr txBox="1"/>
            <p:nvPr/>
          </p:nvSpPr>
          <p:spPr>
            <a:xfrm>
              <a:off x="2118614" y="1468627"/>
              <a:ext cx="1049655" cy="391795"/>
            </a:xfrm>
            <a:prstGeom prst="rect">
              <a:avLst/>
            </a:prstGeom>
          </p:spPr>
          <p:txBody>
            <a:bodyPr wrap="square" lIns="0" tIns="0" rIns="0" bIns="0" rtlCol="0">
              <a:noAutofit/>
            </a:bodyPr>
            <a:lstStyle/>
            <a:p>
              <a:pPr marL="635" marR="11430" algn="ctr">
                <a:lnSpc>
                  <a:spcPts val="1415"/>
                </a:lnSpc>
                <a:spcAft>
                  <a:spcPts val="0"/>
                </a:spcAft>
              </a:pPr>
              <a:r>
                <a:rPr lang="fr-FR" sz="1400" spc="-10">
                  <a:solidFill>
                    <a:srgbClr val="403052"/>
                  </a:solidFill>
                  <a:effectLst/>
                  <a:latin typeface="Calibri" panose="020F0502020204030204" pitchFamily="34" charset="0"/>
                  <a:ea typeface="Cambria" panose="02040503050406030204" pitchFamily="18" charset="0"/>
                  <a:cs typeface="Cambria" panose="02040503050406030204" pitchFamily="18" charset="0"/>
                </a:rPr>
                <a:t>Terminale</a:t>
              </a:r>
              <a:endParaRPr lang="fr-FR" sz="1100">
                <a:effectLst/>
                <a:latin typeface="Cambria" panose="02040503050406030204" pitchFamily="18" charset="0"/>
                <a:ea typeface="Cambria" panose="02040503050406030204" pitchFamily="18" charset="0"/>
                <a:cs typeface="Cambria" panose="02040503050406030204" pitchFamily="18" charset="0"/>
              </a:endParaRPr>
            </a:p>
            <a:p>
              <a:pPr marR="11430" algn="ctr">
                <a:lnSpc>
                  <a:spcPts val="1670"/>
                </a:lnSpc>
                <a:spcAft>
                  <a:spcPts val="0"/>
                </a:spcAft>
              </a:pPr>
              <a:r>
                <a:rPr lang="fr-FR" sz="1400" spc="-10">
                  <a:solidFill>
                    <a:srgbClr val="403052"/>
                  </a:solidFill>
                  <a:effectLst/>
                  <a:latin typeface="Calibri" panose="020F0502020204030204" pitchFamily="34" charset="0"/>
                  <a:ea typeface="Cambria" panose="02040503050406030204" pitchFamily="18" charset="0"/>
                  <a:cs typeface="Cambria" panose="02040503050406030204" pitchFamily="18" charset="0"/>
                </a:rPr>
                <a:t>technologique</a:t>
              </a:r>
              <a:endParaRPr lang="fr-FR" sz="1100">
                <a:effectLst/>
                <a:latin typeface="Cambria" panose="02040503050406030204" pitchFamily="18" charset="0"/>
                <a:ea typeface="Cambria" panose="02040503050406030204" pitchFamily="18" charset="0"/>
                <a:cs typeface="Cambria" panose="02040503050406030204" pitchFamily="18" charset="0"/>
              </a:endParaRPr>
            </a:p>
          </p:txBody>
        </p:sp>
        <p:sp>
          <p:nvSpPr>
            <p:cNvPr id="50" name="Textbox 46">
              <a:extLst>
                <a:ext uri="{FF2B5EF4-FFF2-40B4-BE49-F238E27FC236}">
                  <a16:creationId xmlns:a16="http://schemas.microsoft.com/office/drawing/2014/main" id="{8D6BC50F-88B9-420E-BB61-6CA4D08293D0}"/>
                </a:ext>
              </a:extLst>
            </p:cNvPr>
            <p:cNvSpPr txBox="1"/>
            <p:nvPr/>
          </p:nvSpPr>
          <p:spPr>
            <a:xfrm>
              <a:off x="4347971" y="1467738"/>
              <a:ext cx="1873250" cy="178435"/>
            </a:xfrm>
            <a:prstGeom prst="rect">
              <a:avLst/>
            </a:prstGeom>
          </p:spPr>
          <p:txBody>
            <a:bodyPr wrap="square" lIns="0" tIns="0" rIns="0" bIns="0" rtlCol="0">
              <a:noAutofit/>
            </a:bodyPr>
            <a:lstStyle/>
            <a:p>
              <a:pPr>
                <a:lnSpc>
                  <a:spcPts val="1405"/>
                </a:lnSpc>
              </a:pPr>
              <a:r>
                <a:rPr lang="fr-FR" sz="1400" spc="-10">
                  <a:solidFill>
                    <a:srgbClr val="205868"/>
                  </a:solidFill>
                  <a:effectLst/>
                  <a:latin typeface="Calibri" panose="020F0502020204030204" pitchFamily="34" charset="0"/>
                  <a:ea typeface="Cambria" panose="02040503050406030204" pitchFamily="18" charset="0"/>
                  <a:cs typeface="Cambria" panose="02040503050406030204" pitchFamily="18" charset="0"/>
                </a:rPr>
                <a:t>Terminale</a:t>
              </a:r>
              <a:r>
                <a:rPr lang="fr-FR" sz="1400" spc="-45">
                  <a:solidFill>
                    <a:srgbClr val="205868"/>
                  </a:solidFill>
                  <a:effectLst/>
                  <a:latin typeface="Calibri" panose="020F0502020204030204" pitchFamily="34" charset="0"/>
                  <a:ea typeface="Cambria" panose="02040503050406030204" pitchFamily="18" charset="0"/>
                  <a:cs typeface="Cambria" panose="02040503050406030204" pitchFamily="18" charset="0"/>
                </a:rPr>
                <a:t> </a:t>
              </a:r>
              <a:r>
                <a:rPr lang="fr-FR" sz="1400" spc="-10">
                  <a:solidFill>
                    <a:srgbClr val="205868"/>
                  </a:solidFill>
                  <a:effectLst/>
                  <a:latin typeface="Calibri" panose="020F0502020204030204" pitchFamily="34" charset="0"/>
                  <a:ea typeface="Cambria" panose="02040503050406030204" pitchFamily="18" charset="0"/>
                  <a:cs typeface="Cambria" panose="02040503050406030204" pitchFamily="18" charset="0"/>
                </a:rPr>
                <a:t>professionnelle</a:t>
              </a:r>
              <a:endParaRPr lang="fr-FR" sz="1100">
                <a:effectLst/>
                <a:latin typeface="Cambria" panose="02040503050406030204" pitchFamily="18" charset="0"/>
                <a:ea typeface="Cambria" panose="02040503050406030204" pitchFamily="18" charset="0"/>
                <a:cs typeface="Cambria" panose="02040503050406030204" pitchFamily="18" charset="0"/>
              </a:endParaRPr>
            </a:p>
          </p:txBody>
        </p:sp>
        <p:sp>
          <p:nvSpPr>
            <p:cNvPr id="51" name="Textbox 47">
              <a:extLst>
                <a:ext uri="{FF2B5EF4-FFF2-40B4-BE49-F238E27FC236}">
                  <a16:creationId xmlns:a16="http://schemas.microsoft.com/office/drawing/2014/main" id="{66433395-D6B8-40F3-9F60-630739E5266F}"/>
                </a:ext>
              </a:extLst>
            </p:cNvPr>
            <p:cNvSpPr txBox="1"/>
            <p:nvPr/>
          </p:nvSpPr>
          <p:spPr>
            <a:xfrm>
              <a:off x="250545" y="2395270"/>
              <a:ext cx="929640" cy="187325"/>
            </a:xfrm>
            <a:prstGeom prst="rect">
              <a:avLst/>
            </a:prstGeom>
          </p:spPr>
          <p:txBody>
            <a:bodyPr wrap="square" lIns="0" tIns="0" rIns="0" bIns="0" rtlCol="0">
              <a:noAutofit/>
            </a:bodyPr>
            <a:lstStyle/>
            <a:p>
              <a:pPr>
                <a:lnSpc>
                  <a:spcPts val="1475"/>
                </a:lnSpc>
              </a:pPr>
              <a:r>
                <a:rPr lang="fr-FR" sz="1400">
                  <a:solidFill>
                    <a:srgbClr val="622422"/>
                  </a:solidFill>
                  <a:effectLst/>
                  <a:latin typeface="Calibri" panose="020F0502020204030204" pitchFamily="34" charset="0"/>
                  <a:ea typeface="Cambria" panose="02040503050406030204" pitchFamily="18" charset="0"/>
                  <a:cs typeface="Cambria" panose="02040503050406030204" pitchFamily="18" charset="0"/>
                </a:rPr>
                <a:t>1</a:t>
              </a:r>
              <a:r>
                <a:rPr lang="fr-FR" sz="1400" baseline="30000">
                  <a:solidFill>
                    <a:srgbClr val="622422"/>
                  </a:solidFill>
                  <a:effectLst/>
                  <a:latin typeface="Calibri" panose="020F0502020204030204" pitchFamily="34" charset="0"/>
                  <a:ea typeface="Cambria" panose="02040503050406030204" pitchFamily="18" charset="0"/>
                  <a:cs typeface="Cambria" panose="02040503050406030204" pitchFamily="18" charset="0"/>
                </a:rPr>
                <a:t>ère</a:t>
              </a:r>
              <a:r>
                <a:rPr lang="fr-FR" sz="1400" spc="70">
                  <a:solidFill>
                    <a:srgbClr val="622422"/>
                  </a:solidFill>
                  <a:effectLst/>
                  <a:latin typeface="Calibri" panose="020F0502020204030204" pitchFamily="34" charset="0"/>
                  <a:ea typeface="Cambria" panose="02040503050406030204" pitchFamily="18" charset="0"/>
                  <a:cs typeface="Cambria" panose="02040503050406030204" pitchFamily="18" charset="0"/>
                </a:rPr>
                <a:t> </a:t>
              </a:r>
              <a:r>
                <a:rPr lang="fr-FR" sz="1400" spc="-10">
                  <a:solidFill>
                    <a:srgbClr val="622422"/>
                  </a:solidFill>
                  <a:effectLst/>
                  <a:latin typeface="Calibri" panose="020F0502020204030204" pitchFamily="34" charset="0"/>
                  <a:ea typeface="Cambria" panose="02040503050406030204" pitchFamily="18" charset="0"/>
                  <a:cs typeface="Cambria" panose="02040503050406030204" pitchFamily="18" charset="0"/>
                </a:rPr>
                <a:t>générale</a:t>
              </a:r>
              <a:endParaRPr lang="fr-FR" sz="1100">
                <a:effectLst/>
                <a:latin typeface="Cambria" panose="02040503050406030204" pitchFamily="18" charset="0"/>
                <a:ea typeface="Cambria" panose="02040503050406030204" pitchFamily="18" charset="0"/>
                <a:cs typeface="Cambria" panose="02040503050406030204" pitchFamily="18" charset="0"/>
              </a:endParaRPr>
            </a:p>
          </p:txBody>
        </p:sp>
        <p:sp>
          <p:nvSpPr>
            <p:cNvPr id="52" name="Textbox 48">
              <a:extLst>
                <a:ext uri="{FF2B5EF4-FFF2-40B4-BE49-F238E27FC236}">
                  <a16:creationId xmlns:a16="http://schemas.microsoft.com/office/drawing/2014/main" id="{31B17F05-E7C0-41E4-90AF-20C6249D48DB}"/>
                </a:ext>
              </a:extLst>
            </p:cNvPr>
            <p:cNvSpPr txBox="1"/>
            <p:nvPr/>
          </p:nvSpPr>
          <p:spPr>
            <a:xfrm>
              <a:off x="1967483" y="2366619"/>
              <a:ext cx="1337310" cy="187325"/>
            </a:xfrm>
            <a:prstGeom prst="rect">
              <a:avLst/>
            </a:prstGeom>
          </p:spPr>
          <p:txBody>
            <a:bodyPr wrap="square" lIns="0" tIns="0" rIns="0" bIns="0" rtlCol="0">
              <a:noAutofit/>
            </a:bodyPr>
            <a:lstStyle/>
            <a:p>
              <a:pPr>
                <a:lnSpc>
                  <a:spcPts val="1475"/>
                </a:lnSpc>
              </a:pPr>
              <a:r>
                <a:rPr lang="fr-FR" sz="1400">
                  <a:solidFill>
                    <a:srgbClr val="403052"/>
                  </a:solidFill>
                  <a:effectLst/>
                  <a:latin typeface="Calibri" panose="020F0502020204030204" pitchFamily="34" charset="0"/>
                  <a:ea typeface="Cambria" panose="02040503050406030204" pitchFamily="18" charset="0"/>
                  <a:cs typeface="Cambria" panose="02040503050406030204" pitchFamily="18" charset="0"/>
                </a:rPr>
                <a:t>1</a:t>
              </a:r>
              <a:r>
                <a:rPr lang="fr-FR" sz="1400" baseline="30000">
                  <a:solidFill>
                    <a:srgbClr val="403052"/>
                  </a:solidFill>
                  <a:effectLst/>
                  <a:latin typeface="Calibri" panose="020F0502020204030204" pitchFamily="34" charset="0"/>
                  <a:ea typeface="Cambria" panose="02040503050406030204" pitchFamily="18" charset="0"/>
                  <a:cs typeface="Cambria" panose="02040503050406030204" pitchFamily="18" charset="0"/>
                </a:rPr>
                <a:t>ère</a:t>
              </a:r>
              <a:r>
                <a:rPr lang="fr-FR" sz="1400" spc="60">
                  <a:solidFill>
                    <a:srgbClr val="403052"/>
                  </a:solidFill>
                  <a:effectLst/>
                  <a:latin typeface="Calibri" panose="020F0502020204030204" pitchFamily="34" charset="0"/>
                  <a:ea typeface="Cambria" panose="02040503050406030204" pitchFamily="18" charset="0"/>
                  <a:cs typeface="Cambria" panose="02040503050406030204" pitchFamily="18" charset="0"/>
                </a:rPr>
                <a:t> </a:t>
              </a:r>
              <a:r>
                <a:rPr lang="fr-FR" sz="1400" spc="-10">
                  <a:solidFill>
                    <a:srgbClr val="403052"/>
                  </a:solidFill>
                  <a:effectLst/>
                  <a:latin typeface="Calibri" panose="020F0502020204030204" pitchFamily="34" charset="0"/>
                  <a:ea typeface="Cambria" panose="02040503050406030204" pitchFamily="18" charset="0"/>
                  <a:cs typeface="Cambria" panose="02040503050406030204" pitchFamily="18" charset="0"/>
                </a:rPr>
                <a:t>technologique</a:t>
              </a:r>
              <a:endParaRPr lang="fr-FR" sz="1100">
                <a:effectLst/>
                <a:latin typeface="Cambria" panose="02040503050406030204" pitchFamily="18" charset="0"/>
                <a:ea typeface="Cambria" panose="02040503050406030204" pitchFamily="18" charset="0"/>
                <a:cs typeface="Cambria" panose="02040503050406030204" pitchFamily="18" charset="0"/>
              </a:endParaRPr>
            </a:p>
          </p:txBody>
        </p:sp>
        <p:sp>
          <p:nvSpPr>
            <p:cNvPr id="53" name="Textbox 49">
              <a:extLst>
                <a:ext uri="{FF2B5EF4-FFF2-40B4-BE49-F238E27FC236}">
                  <a16:creationId xmlns:a16="http://schemas.microsoft.com/office/drawing/2014/main" id="{4B4FAEA0-039B-4A98-9AEF-D4FADD78166B}"/>
                </a:ext>
              </a:extLst>
            </p:cNvPr>
            <p:cNvSpPr txBox="1"/>
            <p:nvPr/>
          </p:nvSpPr>
          <p:spPr>
            <a:xfrm>
              <a:off x="4602479" y="2308986"/>
              <a:ext cx="1407160" cy="187325"/>
            </a:xfrm>
            <a:prstGeom prst="rect">
              <a:avLst/>
            </a:prstGeom>
          </p:spPr>
          <p:txBody>
            <a:bodyPr wrap="square" lIns="0" tIns="0" rIns="0" bIns="0" rtlCol="0">
              <a:noAutofit/>
            </a:bodyPr>
            <a:lstStyle/>
            <a:p>
              <a:pPr>
                <a:lnSpc>
                  <a:spcPts val="1475"/>
                </a:lnSpc>
              </a:pPr>
              <a:r>
                <a:rPr lang="fr-FR" sz="1400">
                  <a:solidFill>
                    <a:srgbClr val="205868"/>
                  </a:solidFill>
                  <a:effectLst/>
                  <a:latin typeface="Calibri" panose="020F0502020204030204" pitchFamily="34" charset="0"/>
                  <a:ea typeface="Cambria" panose="02040503050406030204" pitchFamily="18" charset="0"/>
                  <a:cs typeface="Cambria" panose="02040503050406030204" pitchFamily="18" charset="0"/>
                </a:rPr>
                <a:t>1</a:t>
              </a:r>
              <a:r>
                <a:rPr lang="fr-FR" sz="1400" baseline="30000">
                  <a:solidFill>
                    <a:srgbClr val="205868"/>
                  </a:solidFill>
                  <a:effectLst/>
                  <a:latin typeface="Calibri" panose="020F0502020204030204" pitchFamily="34" charset="0"/>
                  <a:ea typeface="Cambria" panose="02040503050406030204" pitchFamily="18" charset="0"/>
                  <a:cs typeface="Cambria" panose="02040503050406030204" pitchFamily="18" charset="0"/>
                </a:rPr>
                <a:t>ère</a:t>
              </a:r>
              <a:r>
                <a:rPr lang="fr-FR" sz="1400" spc="60">
                  <a:solidFill>
                    <a:srgbClr val="205868"/>
                  </a:solidFill>
                  <a:effectLst/>
                  <a:latin typeface="Calibri" panose="020F0502020204030204" pitchFamily="34" charset="0"/>
                  <a:ea typeface="Cambria" panose="02040503050406030204" pitchFamily="18" charset="0"/>
                  <a:cs typeface="Cambria" panose="02040503050406030204" pitchFamily="18" charset="0"/>
                </a:rPr>
                <a:t> </a:t>
              </a:r>
              <a:r>
                <a:rPr lang="fr-FR" sz="1400" spc="-10">
                  <a:solidFill>
                    <a:srgbClr val="205868"/>
                  </a:solidFill>
                  <a:effectLst/>
                  <a:latin typeface="Calibri" panose="020F0502020204030204" pitchFamily="34" charset="0"/>
                  <a:ea typeface="Cambria" panose="02040503050406030204" pitchFamily="18" charset="0"/>
                  <a:cs typeface="Cambria" panose="02040503050406030204" pitchFamily="18" charset="0"/>
                </a:rPr>
                <a:t>professionnelle</a:t>
              </a:r>
              <a:endParaRPr lang="fr-FR" sz="1100">
                <a:effectLst/>
                <a:latin typeface="Cambria" panose="02040503050406030204" pitchFamily="18" charset="0"/>
                <a:ea typeface="Cambria" panose="02040503050406030204" pitchFamily="18" charset="0"/>
                <a:cs typeface="Cambria" panose="02040503050406030204" pitchFamily="18" charset="0"/>
              </a:endParaRPr>
            </a:p>
          </p:txBody>
        </p:sp>
        <p:sp>
          <p:nvSpPr>
            <p:cNvPr id="54" name="Textbox 50">
              <a:extLst>
                <a:ext uri="{FF2B5EF4-FFF2-40B4-BE49-F238E27FC236}">
                  <a16:creationId xmlns:a16="http://schemas.microsoft.com/office/drawing/2014/main" id="{19ACEBD2-C49D-4185-A33E-D64B5D1A48E0}"/>
                </a:ext>
              </a:extLst>
            </p:cNvPr>
            <p:cNvSpPr txBox="1"/>
            <p:nvPr/>
          </p:nvSpPr>
          <p:spPr>
            <a:xfrm>
              <a:off x="636397" y="3059734"/>
              <a:ext cx="2218055" cy="371475"/>
            </a:xfrm>
            <a:prstGeom prst="rect">
              <a:avLst/>
            </a:prstGeom>
          </p:spPr>
          <p:txBody>
            <a:bodyPr wrap="square" lIns="0" tIns="0" rIns="0" bIns="0" rtlCol="0">
              <a:noAutofit/>
            </a:bodyPr>
            <a:lstStyle/>
            <a:p>
              <a:pPr>
                <a:lnSpc>
                  <a:spcPts val="1490"/>
                </a:lnSpc>
              </a:pPr>
              <a:r>
                <a:rPr lang="fr-FR" sz="1400">
                  <a:solidFill>
                    <a:srgbClr val="974707"/>
                  </a:solidFill>
                  <a:effectLst/>
                  <a:latin typeface="Calibri" panose="020F0502020204030204" pitchFamily="34" charset="0"/>
                  <a:ea typeface="Cambria" panose="02040503050406030204" pitchFamily="18" charset="0"/>
                  <a:cs typeface="Cambria" panose="02040503050406030204" pitchFamily="18" charset="0"/>
                </a:rPr>
                <a:t>2</a:t>
              </a:r>
              <a:r>
                <a:rPr lang="fr-FR" sz="1400" baseline="30000">
                  <a:solidFill>
                    <a:srgbClr val="974707"/>
                  </a:solidFill>
                  <a:effectLst/>
                  <a:latin typeface="Calibri" panose="020F0502020204030204" pitchFamily="34" charset="0"/>
                  <a:ea typeface="Cambria" panose="02040503050406030204" pitchFamily="18" charset="0"/>
                  <a:cs typeface="Cambria" panose="02040503050406030204" pitchFamily="18" charset="0"/>
                </a:rPr>
                <a:t>nde</a:t>
              </a:r>
              <a:r>
                <a:rPr lang="fr-FR" sz="1400" spc="-10">
                  <a:solidFill>
                    <a:srgbClr val="974707"/>
                  </a:solidFill>
                  <a:effectLst/>
                  <a:latin typeface="Calibri" panose="020F0502020204030204" pitchFamily="34" charset="0"/>
                  <a:ea typeface="Cambria" panose="02040503050406030204" pitchFamily="18" charset="0"/>
                  <a:cs typeface="Cambria" panose="02040503050406030204" pitchFamily="18" charset="0"/>
                </a:rPr>
                <a:t> </a:t>
              </a:r>
              <a:r>
                <a:rPr lang="fr-FR" sz="1400">
                  <a:solidFill>
                    <a:srgbClr val="974707"/>
                  </a:solidFill>
                  <a:effectLst/>
                  <a:latin typeface="Calibri" panose="020F0502020204030204" pitchFamily="34" charset="0"/>
                  <a:ea typeface="Cambria" panose="02040503050406030204" pitchFamily="18" charset="0"/>
                  <a:cs typeface="Cambria" panose="02040503050406030204" pitchFamily="18" charset="0"/>
                </a:rPr>
                <a:t>générale</a:t>
              </a:r>
              <a:r>
                <a:rPr lang="fr-FR" sz="1400" spc="25">
                  <a:solidFill>
                    <a:srgbClr val="974707"/>
                  </a:solidFill>
                  <a:effectLst/>
                  <a:latin typeface="Calibri" panose="020F0502020204030204" pitchFamily="34" charset="0"/>
                  <a:ea typeface="Cambria" panose="02040503050406030204" pitchFamily="18" charset="0"/>
                  <a:cs typeface="Cambria" panose="02040503050406030204" pitchFamily="18" charset="0"/>
                </a:rPr>
                <a:t> </a:t>
              </a:r>
              <a:r>
                <a:rPr lang="fr-FR" sz="1400">
                  <a:solidFill>
                    <a:srgbClr val="974707"/>
                  </a:solidFill>
                  <a:effectLst/>
                  <a:latin typeface="Calibri" panose="020F0502020204030204" pitchFamily="34" charset="0"/>
                  <a:ea typeface="Cambria" panose="02040503050406030204" pitchFamily="18" charset="0"/>
                  <a:cs typeface="Cambria" panose="02040503050406030204" pitchFamily="18" charset="0"/>
                </a:rPr>
                <a:t>et</a:t>
              </a:r>
              <a:r>
                <a:rPr lang="fr-FR" sz="1400" spc="15">
                  <a:solidFill>
                    <a:srgbClr val="974707"/>
                  </a:solidFill>
                  <a:effectLst/>
                  <a:latin typeface="Calibri" panose="020F0502020204030204" pitchFamily="34" charset="0"/>
                  <a:ea typeface="Cambria" panose="02040503050406030204" pitchFamily="18" charset="0"/>
                  <a:cs typeface="Cambria" panose="02040503050406030204" pitchFamily="18" charset="0"/>
                </a:rPr>
                <a:t> </a:t>
              </a:r>
              <a:r>
                <a:rPr lang="fr-FR" sz="1400" spc="-10">
                  <a:solidFill>
                    <a:srgbClr val="974707"/>
                  </a:solidFill>
                  <a:effectLst/>
                  <a:latin typeface="Calibri" panose="020F0502020204030204" pitchFamily="34" charset="0"/>
                  <a:ea typeface="Cambria" panose="02040503050406030204" pitchFamily="18" charset="0"/>
                  <a:cs typeface="Cambria" panose="02040503050406030204" pitchFamily="18" charset="0"/>
                </a:rPr>
                <a:t>technologique</a:t>
              </a:r>
              <a:endParaRPr lang="fr-FR" sz="1100">
                <a:effectLst/>
                <a:latin typeface="Cambria" panose="02040503050406030204" pitchFamily="18" charset="0"/>
                <a:ea typeface="Cambria" panose="02040503050406030204" pitchFamily="18" charset="0"/>
                <a:cs typeface="Cambria" panose="02040503050406030204" pitchFamily="18" charset="0"/>
              </a:endParaRPr>
            </a:p>
            <a:p>
              <a:pPr marL="43815">
                <a:lnSpc>
                  <a:spcPts val="1435"/>
                </a:lnSpc>
              </a:pPr>
              <a:r>
                <a:rPr lang="fr-FR" sz="1200">
                  <a:solidFill>
                    <a:srgbClr val="974707"/>
                  </a:solidFill>
                  <a:effectLst/>
                  <a:latin typeface="Calibri" panose="020F0502020204030204" pitchFamily="34" charset="0"/>
                  <a:ea typeface="Cambria" panose="02040503050406030204" pitchFamily="18" charset="0"/>
                  <a:cs typeface="Cambria" panose="02040503050406030204" pitchFamily="18" charset="0"/>
                </a:rPr>
                <a:t>En</a:t>
              </a:r>
              <a:r>
                <a:rPr lang="fr-FR" sz="1200" spc="-25">
                  <a:solidFill>
                    <a:srgbClr val="974707"/>
                  </a:solidFill>
                  <a:effectLst/>
                  <a:latin typeface="Calibri" panose="020F0502020204030204" pitchFamily="34" charset="0"/>
                  <a:ea typeface="Cambria" panose="02040503050406030204" pitchFamily="18" charset="0"/>
                  <a:cs typeface="Cambria" panose="02040503050406030204" pitchFamily="18" charset="0"/>
                </a:rPr>
                <a:t> </a:t>
              </a:r>
              <a:r>
                <a:rPr lang="fr-FR" sz="1200">
                  <a:solidFill>
                    <a:srgbClr val="974707"/>
                  </a:solidFill>
                  <a:effectLst/>
                  <a:latin typeface="Calibri" panose="020F0502020204030204" pitchFamily="34" charset="0"/>
                  <a:ea typeface="Cambria" panose="02040503050406030204" pitchFamily="18" charset="0"/>
                  <a:cs typeface="Cambria" panose="02040503050406030204" pitchFamily="18" charset="0"/>
                </a:rPr>
                <a:t>lycée</a:t>
              </a:r>
              <a:r>
                <a:rPr lang="fr-FR" sz="1200" spc="-15">
                  <a:solidFill>
                    <a:srgbClr val="974707"/>
                  </a:solidFill>
                  <a:effectLst/>
                  <a:latin typeface="Calibri" panose="020F0502020204030204" pitchFamily="34" charset="0"/>
                  <a:ea typeface="Cambria" panose="02040503050406030204" pitchFamily="18" charset="0"/>
                  <a:cs typeface="Cambria" panose="02040503050406030204" pitchFamily="18" charset="0"/>
                </a:rPr>
                <a:t> </a:t>
              </a:r>
              <a:r>
                <a:rPr lang="fr-FR" sz="1200">
                  <a:solidFill>
                    <a:srgbClr val="974707"/>
                  </a:solidFill>
                  <a:effectLst/>
                  <a:latin typeface="Calibri" panose="020F0502020204030204" pitchFamily="34" charset="0"/>
                  <a:ea typeface="Cambria" panose="02040503050406030204" pitchFamily="18" charset="0"/>
                  <a:cs typeface="Cambria" panose="02040503050406030204" pitchFamily="18" charset="0"/>
                </a:rPr>
                <a:t>Général</a:t>
              </a:r>
              <a:r>
                <a:rPr lang="fr-FR" sz="1200" spc="-25">
                  <a:solidFill>
                    <a:srgbClr val="974707"/>
                  </a:solidFill>
                  <a:effectLst/>
                  <a:latin typeface="Calibri" panose="020F0502020204030204" pitchFamily="34" charset="0"/>
                  <a:ea typeface="Cambria" panose="02040503050406030204" pitchFamily="18" charset="0"/>
                  <a:cs typeface="Cambria" panose="02040503050406030204" pitchFamily="18" charset="0"/>
                </a:rPr>
                <a:t> </a:t>
              </a:r>
              <a:r>
                <a:rPr lang="fr-FR" sz="1200">
                  <a:solidFill>
                    <a:srgbClr val="974707"/>
                  </a:solidFill>
                  <a:effectLst/>
                  <a:latin typeface="Calibri" panose="020F0502020204030204" pitchFamily="34" charset="0"/>
                  <a:ea typeface="Cambria" panose="02040503050406030204" pitchFamily="18" charset="0"/>
                  <a:cs typeface="Cambria" panose="02040503050406030204" pitchFamily="18" charset="0"/>
                </a:rPr>
                <a:t>et</a:t>
              </a:r>
              <a:r>
                <a:rPr lang="fr-FR" sz="1200" spc="-20">
                  <a:solidFill>
                    <a:srgbClr val="974707"/>
                  </a:solidFill>
                  <a:effectLst/>
                  <a:latin typeface="Calibri" panose="020F0502020204030204" pitchFamily="34" charset="0"/>
                  <a:ea typeface="Cambria" panose="02040503050406030204" pitchFamily="18" charset="0"/>
                  <a:cs typeface="Cambria" panose="02040503050406030204" pitchFamily="18" charset="0"/>
                </a:rPr>
                <a:t> </a:t>
              </a:r>
              <a:r>
                <a:rPr lang="fr-FR" sz="1200" spc="-10">
                  <a:solidFill>
                    <a:srgbClr val="974707"/>
                  </a:solidFill>
                  <a:effectLst/>
                  <a:latin typeface="Calibri" panose="020F0502020204030204" pitchFamily="34" charset="0"/>
                  <a:ea typeface="Cambria" panose="02040503050406030204" pitchFamily="18" charset="0"/>
                  <a:cs typeface="Cambria" panose="02040503050406030204" pitchFamily="18" charset="0"/>
                </a:rPr>
                <a:t>technologique</a:t>
              </a:r>
              <a:endParaRPr lang="fr-FR" sz="1100">
                <a:effectLst/>
                <a:latin typeface="Cambria" panose="02040503050406030204" pitchFamily="18" charset="0"/>
                <a:ea typeface="Cambria" panose="02040503050406030204" pitchFamily="18" charset="0"/>
                <a:cs typeface="Cambria" panose="02040503050406030204" pitchFamily="18" charset="0"/>
              </a:endParaRPr>
            </a:p>
          </p:txBody>
        </p:sp>
        <p:sp>
          <p:nvSpPr>
            <p:cNvPr id="55" name="Textbox 51">
              <a:extLst>
                <a:ext uri="{FF2B5EF4-FFF2-40B4-BE49-F238E27FC236}">
                  <a16:creationId xmlns:a16="http://schemas.microsoft.com/office/drawing/2014/main" id="{6DC20316-C4B2-4DD7-AED9-D723B728B53C}"/>
                </a:ext>
              </a:extLst>
            </p:cNvPr>
            <p:cNvSpPr txBox="1"/>
            <p:nvPr/>
          </p:nvSpPr>
          <p:spPr>
            <a:xfrm>
              <a:off x="4485766" y="3059734"/>
              <a:ext cx="1505585" cy="371475"/>
            </a:xfrm>
            <a:prstGeom prst="rect">
              <a:avLst/>
            </a:prstGeom>
          </p:spPr>
          <p:txBody>
            <a:bodyPr wrap="square" lIns="0" tIns="0" rIns="0" bIns="0" rtlCol="0">
              <a:noAutofit/>
            </a:bodyPr>
            <a:lstStyle/>
            <a:p>
              <a:pPr marR="12700" algn="ctr">
                <a:lnSpc>
                  <a:spcPts val="1490"/>
                </a:lnSpc>
              </a:pPr>
              <a:r>
                <a:rPr lang="fr-FR" sz="1400">
                  <a:solidFill>
                    <a:srgbClr val="205868"/>
                  </a:solidFill>
                  <a:effectLst/>
                  <a:latin typeface="Calibri" panose="020F0502020204030204" pitchFamily="34" charset="0"/>
                  <a:ea typeface="Cambria" panose="02040503050406030204" pitchFamily="18" charset="0"/>
                  <a:cs typeface="Cambria" panose="02040503050406030204" pitchFamily="18" charset="0"/>
                </a:rPr>
                <a:t>2</a:t>
              </a:r>
              <a:r>
                <a:rPr lang="fr-FR" sz="1400" baseline="30000">
                  <a:solidFill>
                    <a:srgbClr val="205868"/>
                  </a:solidFill>
                  <a:effectLst/>
                  <a:latin typeface="Calibri" panose="020F0502020204030204" pitchFamily="34" charset="0"/>
                  <a:ea typeface="Cambria" panose="02040503050406030204" pitchFamily="18" charset="0"/>
                  <a:cs typeface="Cambria" panose="02040503050406030204" pitchFamily="18" charset="0"/>
                </a:rPr>
                <a:t>nde</a:t>
              </a:r>
              <a:r>
                <a:rPr lang="fr-FR" sz="1400" spc="-35">
                  <a:solidFill>
                    <a:srgbClr val="205868"/>
                  </a:solidFill>
                  <a:effectLst/>
                  <a:latin typeface="Calibri" panose="020F0502020204030204" pitchFamily="34" charset="0"/>
                  <a:ea typeface="Cambria" panose="02040503050406030204" pitchFamily="18" charset="0"/>
                  <a:cs typeface="Cambria" panose="02040503050406030204" pitchFamily="18" charset="0"/>
                </a:rPr>
                <a:t> </a:t>
              </a:r>
              <a:r>
                <a:rPr lang="fr-FR" sz="1400" spc="-25">
                  <a:solidFill>
                    <a:srgbClr val="205868"/>
                  </a:solidFill>
                  <a:effectLst/>
                  <a:latin typeface="Calibri" panose="020F0502020204030204" pitchFamily="34" charset="0"/>
                  <a:ea typeface="Cambria" panose="02040503050406030204" pitchFamily="18" charset="0"/>
                  <a:cs typeface="Cambria" panose="02040503050406030204" pitchFamily="18" charset="0"/>
                </a:rPr>
                <a:t>pro</a:t>
              </a:r>
              <a:endParaRPr lang="fr-FR" sz="1100">
                <a:effectLst/>
                <a:latin typeface="Cambria" panose="02040503050406030204" pitchFamily="18" charset="0"/>
                <a:ea typeface="Cambria" panose="02040503050406030204" pitchFamily="18" charset="0"/>
                <a:cs typeface="Cambria" panose="02040503050406030204" pitchFamily="18" charset="0"/>
              </a:endParaRPr>
            </a:p>
            <a:p>
              <a:pPr marR="11430" algn="ctr">
                <a:lnSpc>
                  <a:spcPts val="1435"/>
                </a:lnSpc>
              </a:pPr>
              <a:r>
                <a:rPr lang="fr-FR" sz="1200">
                  <a:solidFill>
                    <a:srgbClr val="205868"/>
                  </a:solidFill>
                  <a:effectLst/>
                  <a:latin typeface="Calibri" panose="020F0502020204030204" pitchFamily="34" charset="0"/>
                  <a:ea typeface="Cambria" panose="02040503050406030204" pitchFamily="18" charset="0"/>
                  <a:cs typeface="Cambria" panose="02040503050406030204" pitchFamily="18" charset="0"/>
                </a:rPr>
                <a:t>En</a:t>
              </a:r>
              <a:r>
                <a:rPr lang="fr-FR" sz="1200" spc="-20">
                  <a:solidFill>
                    <a:srgbClr val="205868"/>
                  </a:solidFill>
                  <a:effectLst/>
                  <a:latin typeface="Calibri" panose="020F0502020204030204" pitchFamily="34" charset="0"/>
                  <a:ea typeface="Cambria" panose="02040503050406030204" pitchFamily="18" charset="0"/>
                  <a:cs typeface="Cambria" panose="02040503050406030204" pitchFamily="18" charset="0"/>
                </a:rPr>
                <a:t> </a:t>
              </a:r>
              <a:r>
                <a:rPr lang="fr-FR" sz="1200">
                  <a:solidFill>
                    <a:srgbClr val="205868"/>
                  </a:solidFill>
                  <a:effectLst/>
                  <a:latin typeface="Calibri" panose="020F0502020204030204" pitchFamily="34" charset="0"/>
                  <a:ea typeface="Cambria" panose="02040503050406030204" pitchFamily="18" charset="0"/>
                  <a:cs typeface="Cambria" panose="02040503050406030204" pitchFamily="18" charset="0"/>
                </a:rPr>
                <a:t>lycée</a:t>
              </a:r>
              <a:r>
                <a:rPr lang="fr-FR" sz="1200" spc="-10">
                  <a:solidFill>
                    <a:srgbClr val="205868"/>
                  </a:solidFill>
                  <a:effectLst/>
                  <a:latin typeface="Calibri" panose="020F0502020204030204" pitchFamily="34" charset="0"/>
                  <a:ea typeface="Cambria" panose="02040503050406030204" pitchFamily="18" charset="0"/>
                  <a:cs typeface="Cambria" panose="02040503050406030204" pitchFamily="18" charset="0"/>
                </a:rPr>
                <a:t> professionnelle</a:t>
              </a:r>
              <a:endParaRPr lang="fr-FR" sz="1100">
                <a:effectLst/>
                <a:latin typeface="Cambria" panose="02040503050406030204" pitchFamily="18" charset="0"/>
                <a:ea typeface="Cambria" panose="02040503050406030204" pitchFamily="18" charset="0"/>
                <a:cs typeface="Cambria" panose="02040503050406030204" pitchFamily="18" charset="0"/>
              </a:endParaRPr>
            </a:p>
          </p:txBody>
        </p:sp>
      </p:grpSp>
      <p:sp>
        <p:nvSpPr>
          <p:cNvPr id="56" name="ZoneTexte 55">
            <a:extLst>
              <a:ext uri="{FF2B5EF4-FFF2-40B4-BE49-F238E27FC236}">
                <a16:creationId xmlns:a16="http://schemas.microsoft.com/office/drawing/2014/main" id="{955D7A15-960A-41DF-BCE2-363139A6C8EF}"/>
              </a:ext>
            </a:extLst>
          </p:cNvPr>
          <p:cNvSpPr txBox="1"/>
          <p:nvPr/>
        </p:nvSpPr>
        <p:spPr>
          <a:xfrm>
            <a:off x="5897461" y="4767748"/>
            <a:ext cx="969010" cy="923330"/>
          </a:xfrm>
          <a:prstGeom prst="rect">
            <a:avLst/>
          </a:prstGeom>
          <a:noFill/>
        </p:spPr>
        <p:txBody>
          <a:bodyPr wrap="square" rtlCol="0">
            <a:spAutoFit/>
          </a:bodyPr>
          <a:lstStyle/>
          <a:p>
            <a:r>
              <a:rPr lang="fr-FR" sz="900" b="1" i="1" dirty="0">
                <a:solidFill>
                  <a:schemeClr val="accent2">
                    <a:lumMod val="75000"/>
                  </a:schemeClr>
                </a:solidFill>
              </a:rPr>
              <a:t>Réorientation 2GT non prioritaire affectation sur place vacante</a:t>
            </a:r>
          </a:p>
        </p:txBody>
      </p:sp>
    </p:spTree>
    <p:extLst>
      <p:ext uri="{BB962C8B-B14F-4D97-AF65-F5344CB8AC3E}">
        <p14:creationId xmlns:p14="http://schemas.microsoft.com/office/powerpoint/2010/main" val="36280984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C77863D-8B61-4785-AEF8-B4118DDACA7D}"/>
              </a:ext>
            </a:extLst>
          </p:cNvPr>
          <p:cNvSpPr txBox="1"/>
          <p:nvPr/>
        </p:nvSpPr>
        <p:spPr>
          <a:xfrm>
            <a:off x="936421" y="269147"/>
            <a:ext cx="10328479" cy="7299819"/>
          </a:xfrm>
          <a:prstGeom prst="rect">
            <a:avLst/>
          </a:prstGeom>
          <a:noFill/>
        </p:spPr>
        <p:txBody>
          <a:bodyPr wrap="square" rtlCol="0">
            <a:spAutoFit/>
          </a:bodyPr>
          <a:lstStyle/>
          <a:p>
            <a:pPr algn="ctr"/>
            <a:r>
              <a:rPr lang="fr-FR" b="1" dirty="0"/>
              <a:t>3 étapes fondamentales à la fin du second semestre:</a:t>
            </a:r>
          </a:p>
          <a:p>
            <a:endParaRPr lang="fr-FR" dirty="0"/>
          </a:p>
          <a:p>
            <a:pPr algn="ctr"/>
            <a:r>
              <a:rPr lang="fr-FR" sz="3200" b="1" dirty="0">
                <a:solidFill>
                  <a:schemeClr val="accent2">
                    <a:lumMod val="75000"/>
                  </a:schemeClr>
                </a:solidFill>
              </a:rPr>
              <a:t>1- Procédure d’orientation </a:t>
            </a:r>
          </a:p>
          <a:p>
            <a:pPr algn="ctr"/>
            <a:r>
              <a:rPr lang="fr-FR" sz="3200" b="1" dirty="0">
                <a:solidFill>
                  <a:schemeClr val="accent2">
                    <a:lumMod val="75000"/>
                  </a:schemeClr>
                </a:solidFill>
              </a:rPr>
              <a:t>(formulation des vœux définitifs): </a:t>
            </a:r>
          </a:p>
          <a:p>
            <a:pPr algn="ctr"/>
            <a:r>
              <a:rPr lang="fr-FR" sz="3200" b="1" dirty="0">
                <a:solidFill>
                  <a:schemeClr val="accent2">
                    <a:lumMod val="75000"/>
                  </a:schemeClr>
                </a:solidFill>
              </a:rPr>
              <a:t>du 04 mai au 20 mai</a:t>
            </a:r>
          </a:p>
          <a:p>
            <a:endParaRPr lang="fr-FR" sz="2400" b="1" dirty="0">
              <a:solidFill>
                <a:schemeClr val="accent2">
                  <a:lumMod val="75000"/>
                </a:schemeClr>
              </a:solidFill>
            </a:endParaRPr>
          </a:p>
          <a:p>
            <a:pPr algn="ctr"/>
            <a:r>
              <a:rPr lang="fr-FR" sz="2400" b="1" dirty="0">
                <a:solidFill>
                  <a:schemeClr val="accent2">
                    <a:lumMod val="75000"/>
                  </a:schemeClr>
                </a:solidFill>
              </a:rPr>
              <a:t> </a:t>
            </a:r>
            <a:r>
              <a:rPr lang="fr-FR" sz="2400" dirty="0"/>
              <a:t>sur </a:t>
            </a:r>
            <a:r>
              <a:rPr lang="fr-FR" sz="2400" b="0" i="0" dirty="0">
                <a:solidFill>
                  <a:srgbClr val="243238"/>
                </a:solidFill>
                <a:effectLst/>
                <a:latin typeface="Open Sans" panose="020B0606030504020204" pitchFamily="34" charset="0"/>
              </a:rPr>
              <a:t> </a:t>
            </a:r>
            <a:r>
              <a:rPr lang="fr-FR" sz="2400" b="1" i="0" u="none" strike="noStrike" dirty="0" err="1">
                <a:solidFill>
                  <a:srgbClr val="006DCC"/>
                </a:solidFill>
                <a:effectLst/>
                <a:latin typeface="Open Sans" panose="020B0606030504020204" pitchFamily="34" charset="0"/>
                <a:hlinkClick r:id="rId2"/>
              </a:rPr>
              <a:t>Educonnect</a:t>
            </a:r>
            <a:r>
              <a:rPr lang="fr-FR" sz="2400" b="1" i="0" u="none" strike="noStrike" dirty="0">
                <a:solidFill>
                  <a:srgbClr val="006DCC"/>
                </a:solidFill>
                <a:effectLst/>
                <a:latin typeface="Open Sans" panose="020B0606030504020204" pitchFamily="34" charset="0"/>
                <a:hlinkClick r:id="rId2"/>
              </a:rPr>
              <a:t> / Mes services / Orientation</a:t>
            </a:r>
            <a:endParaRPr lang="fr-FR" sz="2400" b="1" i="0" u="none" strike="noStrike" dirty="0">
              <a:solidFill>
                <a:srgbClr val="006DCC"/>
              </a:solidFill>
              <a:effectLst/>
              <a:latin typeface="Open Sans" panose="020B0606030504020204" pitchFamily="34" charset="0"/>
            </a:endParaRPr>
          </a:p>
          <a:p>
            <a:endParaRPr lang="fr-FR" sz="2400" i="0" u="none" strike="noStrike" dirty="0">
              <a:solidFill>
                <a:srgbClr val="006DCC"/>
              </a:solidFill>
              <a:effectLst/>
              <a:latin typeface="Open Sans" panose="020B0606030504020204" pitchFamily="34" charset="0"/>
            </a:endParaRPr>
          </a:p>
          <a:p>
            <a:pPr algn="ctr"/>
            <a:r>
              <a:rPr lang="fr-FR" sz="1400" i="0" dirty="0">
                <a:solidFill>
                  <a:srgbClr val="000000"/>
                </a:solidFill>
                <a:effectLst/>
                <a:latin typeface="Open Sans" panose="020B0606030504020204" pitchFamily="34" charset="0"/>
              </a:rPr>
              <a:t>Un vœu c’est 1ère générale et/ou technologique + nom du lycée + ville</a:t>
            </a:r>
            <a:endParaRPr lang="fr-FR" sz="1400" i="0" dirty="0">
              <a:solidFill>
                <a:srgbClr val="243238"/>
              </a:solidFill>
              <a:effectLst/>
              <a:latin typeface="Open Sans" panose="020B0606030504020204" pitchFamily="34" charset="0"/>
            </a:endParaRPr>
          </a:p>
          <a:p>
            <a:pPr algn="ctr"/>
            <a:r>
              <a:rPr lang="fr-FR" sz="1400" i="1" dirty="0">
                <a:solidFill>
                  <a:srgbClr val="000000"/>
                </a:solidFill>
                <a:effectLst/>
                <a:latin typeface="Open Sans" panose="020B0606030504020204" pitchFamily="34" charset="0"/>
              </a:rPr>
              <a:t> Ex : 1ère Générale LPO Simone de Beauvoir à Gragnague</a:t>
            </a:r>
            <a:endParaRPr lang="fr-FR" sz="1400" i="0" dirty="0">
              <a:solidFill>
                <a:srgbClr val="243238"/>
              </a:solidFill>
              <a:effectLst/>
              <a:latin typeface="Open Sans" panose="020B0606030504020204" pitchFamily="34" charset="0"/>
            </a:endParaRPr>
          </a:p>
          <a:p>
            <a:pPr algn="ctr"/>
            <a:r>
              <a:rPr lang="fr-FR" sz="1400" i="1" dirty="0">
                <a:solidFill>
                  <a:srgbClr val="000000"/>
                </a:solidFill>
                <a:effectLst/>
                <a:latin typeface="Open Sans" panose="020B0606030504020204" pitchFamily="34" charset="0"/>
              </a:rPr>
              <a:t> 1ère ST2S lycée Stéphane Hessel de Toulouse</a:t>
            </a:r>
          </a:p>
          <a:p>
            <a:pPr algn="ctr"/>
            <a:endParaRPr lang="fr-FR" sz="2400" b="1" i="0" dirty="0">
              <a:solidFill>
                <a:srgbClr val="243238"/>
              </a:solidFill>
              <a:effectLst/>
              <a:latin typeface="Open Sans" panose="020B0606030504020204" pitchFamily="34" charset="0"/>
            </a:endParaRPr>
          </a:p>
          <a:p>
            <a:pPr algn="ctr"/>
            <a:r>
              <a:rPr lang="fr-FR" sz="2400" b="1" dirty="0"/>
              <a:t>Au conseil de classe du second semestre:</a:t>
            </a:r>
          </a:p>
          <a:p>
            <a:pPr algn="ctr"/>
            <a:r>
              <a:rPr lang="fr-FR" sz="2400" b="1" dirty="0"/>
              <a:t> avis du conseil et décision d’orientation du chef d’établissement</a:t>
            </a:r>
          </a:p>
          <a:p>
            <a:pPr algn="ctr"/>
            <a:endParaRPr lang="fr-FR" sz="2400" b="1" dirty="0"/>
          </a:p>
          <a:p>
            <a:pPr marL="342900" marR="826135">
              <a:lnSpc>
                <a:spcPct val="101000"/>
              </a:lnSpc>
              <a:spcAft>
                <a:spcPts val="0"/>
              </a:spcAft>
            </a:pPr>
            <a:r>
              <a:rPr lang="fr-FR" sz="1800" u="sng" dirty="0">
                <a:effectLst/>
                <a:latin typeface="Cambria" panose="02040503050406030204" pitchFamily="18" charset="0"/>
                <a:ea typeface="Cambria" panose="02040503050406030204" pitchFamily="18" charset="0"/>
                <a:cs typeface="Cambria" panose="02040503050406030204" pitchFamily="18" charset="0"/>
              </a:rPr>
              <a:t>Si la proposition n’est pas conforme aux vœux </a:t>
            </a:r>
            <a:r>
              <a:rPr lang="fr-FR" sz="1800" dirty="0">
                <a:effectLst/>
                <a:latin typeface="Cambria" panose="02040503050406030204" pitchFamily="18" charset="0"/>
                <a:ea typeface="Cambria" panose="02040503050406030204" pitchFamily="18" charset="0"/>
                <a:cs typeface="Cambria" panose="02040503050406030204" pitchFamily="18" charset="0"/>
              </a:rPr>
              <a:t> : Après</a:t>
            </a:r>
            <a:r>
              <a:rPr lang="fr-FR" sz="1800" spc="400" dirty="0">
                <a:effectLst/>
                <a:latin typeface="Cambria" panose="02040503050406030204" pitchFamily="18" charset="0"/>
                <a:ea typeface="Cambria" panose="02040503050406030204" pitchFamily="18" charset="0"/>
                <a:cs typeface="Cambria" panose="02040503050406030204" pitchFamily="18" charset="0"/>
              </a:rPr>
              <a:t> </a:t>
            </a:r>
            <a:r>
              <a:rPr lang="fr-FR" sz="1800" dirty="0">
                <a:effectLst/>
                <a:latin typeface="Cambria" panose="02040503050406030204" pitchFamily="18" charset="0"/>
                <a:ea typeface="Cambria" panose="02040503050406030204" pitchFamily="18" charset="0"/>
                <a:cs typeface="Cambria" panose="02040503050406030204" pitchFamily="18" charset="0"/>
              </a:rPr>
              <a:t>dialogue avec la Direction,</a:t>
            </a:r>
            <a:r>
              <a:rPr lang="fr-FR" sz="1800" spc="400" dirty="0">
                <a:effectLst/>
                <a:latin typeface="Cambria" panose="02040503050406030204" pitchFamily="18" charset="0"/>
                <a:ea typeface="Cambria" panose="02040503050406030204" pitchFamily="18" charset="0"/>
                <a:cs typeface="Cambria" panose="02040503050406030204" pitchFamily="18" charset="0"/>
              </a:rPr>
              <a:t> </a:t>
            </a:r>
            <a:r>
              <a:rPr lang="fr-FR" sz="1800" dirty="0">
                <a:effectLst/>
                <a:latin typeface="Cambria" panose="02040503050406030204" pitchFamily="18" charset="0"/>
                <a:ea typeface="Cambria" panose="02040503050406030204" pitchFamily="18" charset="0"/>
                <a:cs typeface="Cambria" panose="02040503050406030204" pitchFamily="18" charset="0"/>
              </a:rPr>
              <a:t>vous</a:t>
            </a:r>
            <a:r>
              <a:rPr lang="fr-FR" sz="1800" spc="200" dirty="0">
                <a:effectLst/>
                <a:latin typeface="Cambria" panose="02040503050406030204" pitchFamily="18" charset="0"/>
                <a:ea typeface="Cambria" panose="02040503050406030204" pitchFamily="18" charset="0"/>
                <a:cs typeface="Cambria" panose="02040503050406030204" pitchFamily="18" charset="0"/>
              </a:rPr>
              <a:t> </a:t>
            </a:r>
            <a:r>
              <a:rPr lang="fr-FR" sz="1800" dirty="0">
                <a:effectLst/>
                <a:latin typeface="Cambria" panose="02040503050406030204" pitchFamily="18" charset="0"/>
                <a:ea typeface="Cambria" panose="02040503050406030204" pitchFamily="18" charset="0"/>
                <a:cs typeface="Cambria" panose="02040503050406030204" pitchFamily="18" charset="0"/>
              </a:rPr>
              <a:t>pouvez</a:t>
            </a:r>
            <a:r>
              <a:rPr lang="fr-FR" sz="1800" spc="200" dirty="0">
                <a:effectLst/>
                <a:latin typeface="Cambria" panose="02040503050406030204" pitchFamily="18" charset="0"/>
                <a:ea typeface="Cambria" panose="02040503050406030204" pitchFamily="18" charset="0"/>
                <a:cs typeface="Cambria" panose="02040503050406030204" pitchFamily="18" charset="0"/>
              </a:rPr>
              <a:t> </a:t>
            </a:r>
            <a:r>
              <a:rPr lang="fr-FR" sz="1800" dirty="0">
                <a:effectLst/>
                <a:latin typeface="Cambria" panose="02040503050406030204" pitchFamily="18" charset="0"/>
                <a:ea typeface="Cambria" panose="02040503050406030204" pitchFamily="18" charset="0"/>
                <a:cs typeface="Cambria" panose="02040503050406030204" pitchFamily="18" charset="0"/>
              </a:rPr>
              <a:t>faire</a:t>
            </a:r>
            <a:r>
              <a:rPr lang="fr-FR" sz="1800" spc="200" dirty="0">
                <a:effectLst/>
                <a:latin typeface="Cambria" panose="02040503050406030204" pitchFamily="18" charset="0"/>
                <a:ea typeface="Cambria" panose="02040503050406030204" pitchFamily="18" charset="0"/>
                <a:cs typeface="Cambria" panose="02040503050406030204" pitchFamily="18" charset="0"/>
              </a:rPr>
              <a:t> </a:t>
            </a:r>
            <a:r>
              <a:rPr lang="fr-FR" sz="1800" dirty="0">
                <a:effectLst/>
                <a:latin typeface="Cambria" panose="02040503050406030204" pitchFamily="18" charset="0"/>
                <a:ea typeface="Cambria" panose="02040503050406030204" pitchFamily="18" charset="0"/>
                <a:cs typeface="Cambria" panose="02040503050406030204" pitchFamily="18" charset="0"/>
              </a:rPr>
              <a:t>appel</a:t>
            </a:r>
            <a:r>
              <a:rPr lang="fr-FR" sz="1800" spc="200" dirty="0">
                <a:effectLst/>
                <a:latin typeface="Cambria" panose="02040503050406030204" pitchFamily="18" charset="0"/>
                <a:ea typeface="Cambria" panose="02040503050406030204" pitchFamily="18" charset="0"/>
                <a:cs typeface="Cambria" panose="02040503050406030204" pitchFamily="18" charset="0"/>
              </a:rPr>
              <a:t> </a:t>
            </a:r>
            <a:r>
              <a:rPr lang="fr-FR" sz="1800" dirty="0">
                <a:effectLst/>
                <a:latin typeface="Cambria" panose="02040503050406030204" pitchFamily="18" charset="0"/>
                <a:ea typeface="Cambria" panose="02040503050406030204" pitchFamily="18" charset="0"/>
                <a:cs typeface="Cambria" panose="02040503050406030204" pitchFamily="18" charset="0"/>
              </a:rPr>
              <a:t>et</a:t>
            </a:r>
            <a:r>
              <a:rPr lang="fr-FR" sz="1800" spc="200" dirty="0">
                <a:effectLst/>
                <a:latin typeface="Cambria" panose="02040503050406030204" pitchFamily="18" charset="0"/>
                <a:ea typeface="Cambria" panose="02040503050406030204" pitchFamily="18" charset="0"/>
                <a:cs typeface="Cambria" panose="02040503050406030204" pitchFamily="18" charset="0"/>
              </a:rPr>
              <a:t> </a:t>
            </a:r>
            <a:r>
              <a:rPr lang="fr-FR" sz="1800" dirty="0">
                <a:effectLst/>
                <a:latin typeface="Cambria" panose="02040503050406030204" pitchFamily="18" charset="0"/>
                <a:ea typeface="Cambria" panose="02040503050406030204" pitchFamily="18" charset="0"/>
                <a:cs typeface="Cambria" panose="02040503050406030204" pitchFamily="18" charset="0"/>
              </a:rPr>
              <a:t>être</a:t>
            </a:r>
            <a:r>
              <a:rPr lang="fr-FR" sz="1800" spc="200" dirty="0">
                <a:effectLst/>
                <a:latin typeface="Cambria" panose="02040503050406030204" pitchFamily="18" charset="0"/>
                <a:ea typeface="Cambria" panose="02040503050406030204" pitchFamily="18" charset="0"/>
                <a:cs typeface="Cambria" panose="02040503050406030204" pitchFamily="18" charset="0"/>
              </a:rPr>
              <a:t> </a:t>
            </a:r>
            <a:r>
              <a:rPr lang="fr-FR" sz="1800" dirty="0">
                <a:effectLst/>
                <a:latin typeface="Cambria" panose="02040503050406030204" pitchFamily="18" charset="0"/>
                <a:ea typeface="Cambria" panose="02040503050406030204" pitchFamily="18" charset="0"/>
                <a:cs typeface="Cambria" panose="02040503050406030204" pitchFamily="18" charset="0"/>
              </a:rPr>
              <a:t>entendu</a:t>
            </a:r>
            <a:r>
              <a:rPr lang="fr-FR" sz="1800" spc="200" dirty="0">
                <a:effectLst/>
                <a:latin typeface="Cambria" panose="02040503050406030204" pitchFamily="18" charset="0"/>
                <a:ea typeface="Cambria" panose="02040503050406030204" pitchFamily="18" charset="0"/>
                <a:cs typeface="Cambria" panose="02040503050406030204" pitchFamily="18" charset="0"/>
              </a:rPr>
              <a:t> </a:t>
            </a:r>
            <a:r>
              <a:rPr lang="fr-FR" sz="1800" dirty="0">
                <a:effectLst/>
                <a:latin typeface="Cambria" panose="02040503050406030204" pitchFamily="18" charset="0"/>
                <a:ea typeface="Cambria" panose="02040503050406030204" pitchFamily="18" charset="0"/>
                <a:cs typeface="Cambria" panose="02040503050406030204" pitchFamily="18" charset="0"/>
              </a:rPr>
              <a:t>par</a:t>
            </a:r>
            <a:r>
              <a:rPr lang="fr-FR" sz="1800" spc="200" dirty="0">
                <a:effectLst/>
                <a:latin typeface="Cambria" panose="02040503050406030204" pitchFamily="18" charset="0"/>
                <a:ea typeface="Cambria" panose="02040503050406030204" pitchFamily="18" charset="0"/>
                <a:cs typeface="Cambria" panose="02040503050406030204" pitchFamily="18" charset="0"/>
              </a:rPr>
              <a:t> </a:t>
            </a:r>
            <a:r>
              <a:rPr lang="fr-FR" sz="1800" dirty="0">
                <a:effectLst/>
                <a:latin typeface="Cambria" panose="02040503050406030204" pitchFamily="18" charset="0"/>
                <a:ea typeface="Cambria" panose="02040503050406030204" pitchFamily="18" charset="0"/>
                <a:cs typeface="Cambria" panose="02040503050406030204" pitchFamily="18" charset="0"/>
              </a:rPr>
              <a:t>une commission</a:t>
            </a:r>
            <a:r>
              <a:rPr lang="fr-FR" sz="1800" spc="15" dirty="0">
                <a:effectLst/>
                <a:latin typeface="Cambria" panose="02040503050406030204" pitchFamily="18" charset="0"/>
                <a:ea typeface="Cambria" panose="02040503050406030204" pitchFamily="18" charset="0"/>
                <a:cs typeface="Cambria" panose="02040503050406030204" pitchFamily="18" charset="0"/>
              </a:rPr>
              <a:t> </a:t>
            </a:r>
            <a:r>
              <a:rPr lang="fr-FR" sz="1800" spc="-10" dirty="0">
                <a:effectLst/>
                <a:latin typeface="Cambria" panose="02040503050406030204" pitchFamily="18" charset="0"/>
                <a:ea typeface="Cambria" panose="02040503050406030204" pitchFamily="18" charset="0"/>
                <a:cs typeface="Cambria" panose="02040503050406030204" pitchFamily="18" charset="0"/>
              </a:rPr>
              <a:t>d’appel.</a:t>
            </a:r>
            <a:endParaRPr lang="fr-FR" sz="1800" dirty="0">
              <a:effectLst/>
              <a:latin typeface="Cambria" panose="02040503050406030204" pitchFamily="18" charset="0"/>
              <a:ea typeface="Cambria" panose="02040503050406030204" pitchFamily="18" charset="0"/>
              <a:cs typeface="Cambria" panose="02040503050406030204" pitchFamily="18" charset="0"/>
            </a:endParaRPr>
          </a:p>
          <a:p>
            <a:pPr algn="ctr"/>
            <a:endParaRPr lang="fr-FR" b="1" dirty="0"/>
          </a:p>
          <a:p>
            <a:endParaRPr lang="fr-FR" dirty="0"/>
          </a:p>
          <a:p>
            <a:endParaRPr lang="fr-FR" b="1" dirty="0">
              <a:solidFill>
                <a:schemeClr val="accent1"/>
              </a:solidFill>
              <a:latin typeface="Open Sans" panose="020B0606030504020204" pitchFamily="34" charset="0"/>
            </a:endParaRPr>
          </a:p>
          <a:p>
            <a:endParaRPr lang="fr-FR" b="1" i="0" dirty="0">
              <a:solidFill>
                <a:schemeClr val="accent2">
                  <a:lumMod val="75000"/>
                </a:schemeClr>
              </a:solidFill>
              <a:effectLst/>
              <a:latin typeface="Open Sans" panose="020B0606030504020204" pitchFamily="34" charset="0"/>
            </a:endParaRPr>
          </a:p>
          <a:p>
            <a:endParaRPr lang="fr-FR" b="1" dirty="0"/>
          </a:p>
        </p:txBody>
      </p:sp>
      <p:pic>
        <p:nvPicPr>
          <p:cNvPr id="3" name="Image 2">
            <a:hlinkClick r:id="rId2"/>
            <a:extLst>
              <a:ext uri="{FF2B5EF4-FFF2-40B4-BE49-F238E27FC236}">
                <a16:creationId xmlns:a16="http://schemas.microsoft.com/office/drawing/2014/main" id="{E8551433-2F00-4092-84DD-95BBB82127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3929" y="2483141"/>
            <a:ext cx="1229777" cy="871741"/>
          </a:xfrm>
          <a:prstGeom prst="rect">
            <a:avLst/>
          </a:prstGeom>
        </p:spPr>
      </p:pic>
    </p:spTree>
    <p:extLst>
      <p:ext uri="{BB962C8B-B14F-4D97-AF65-F5344CB8AC3E}">
        <p14:creationId xmlns:p14="http://schemas.microsoft.com/office/powerpoint/2010/main" val="6004776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E4D5FC62-8E5B-47ED-84FF-4089D54E6D59}"/>
              </a:ext>
            </a:extLst>
          </p:cNvPr>
          <p:cNvSpPr txBox="1"/>
          <p:nvPr/>
        </p:nvSpPr>
        <p:spPr>
          <a:xfrm>
            <a:off x="1231900" y="258901"/>
            <a:ext cx="9969500" cy="6678751"/>
          </a:xfrm>
          <a:prstGeom prst="rect">
            <a:avLst/>
          </a:prstGeom>
          <a:noFill/>
        </p:spPr>
        <p:txBody>
          <a:bodyPr wrap="square">
            <a:spAutoFit/>
          </a:bodyPr>
          <a:lstStyle/>
          <a:p>
            <a:pPr algn="ctr"/>
            <a:r>
              <a:rPr lang="fr-FR" sz="3600" b="1" dirty="0">
                <a:solidFill>
                  <a:schemeClr val="accent2">
                    <a:lumMod val="75000"/>
                  </a:schemeClr>
                </a:solidFill>
              </a:rPr>
              <a:t>2- Procédure d’affectation</a:t>
            </a:r>
          </a:p>
          <a:p>
            <a:pPr algn="ctr"/>
            <a:r>
              <a:rPr lang="fr-FR" sz="3600" b="1" dirty="0">
                <a:solidFill>
                  <a:schemeClr val="accent2">
                    <a:lumMod val="75000"/>
                  </a:schemeClr>
                </a:solidFill>
              </a:rPr>
              <a:t> (affectation des élèves en lycée):</a:t>
            </a:r>
          </a:p>
          <a:p>
            <a:endParaRPr lang="fr-FR" sz="2000" b="1" dirty="0">
              <a:solidFill>
                <a:schemeClr val="accent2">
                  <a:lumMod val="75000"/>
                </a:schemeClr>
              </a:solidFill>
            </a:endParaRPr>
          </a:p>
          <a:p>
            <a:r>
              <a:rPr lang="fr-FR" sz="2000" b="1" i="0" dirty="0">
                <a:solidFill>
                  <a:srgbClr val="FF0000"/>
                </a:solidFill>
                <a:effectLst/>
                <a:latin typeface="Open Sans" panose="020B0606030504020204" pitchFamily="34" charset="0"/>
              </a:rPr>
              <a:t>Il est vivement conseillé d'effectuer plusieurs vœux d'établissements  </a:t>
            </a:r>
          </a:p>
          <a:p>
            <a:endParaRPr lang="fr-FR" sz="2800" b="1" dirty="0">
              <a:solidFill>
                <a:srgbClr val="FF0000"/>
              </a:solidFill>
              <a:latin typeface="Open Sans" panose="020B0606030504020204" pitchFamily="34" charset="0"/>
            </a:endParaRPr>
          </a:p>
          <a:p>
            <a:pPr algn="ctr"/>
            <a:endParaRPr lang="fr-FR" dirty="0">
              <a:solidFill>
                <a:srgbClr val="FF0000"/>
              </a:solidFill>
              <a:latin typeface="Times New Roman" panose="02020603050405020304" pitchFamily="18" charset="0"/>
              <a:cs typeface="Times New Roman" panose="02020603050405020304" pitchFamily="18" charset="0"/>
            </a:endParaRPr>
          </a:p>
          <a:p>
            <a:pPr algn="ctr"/>
            <a:endParaRPr lang="fr-FR" dirty="0">
              <a:solidFill>
                <a:srgbClr val="FF0000"/>
              </a:solidFill>
              <a:latin typeface="Times New Roman" panose="02020603050405020304" pitchFamily="18" charset="0"/>
              <a:cs typeface="Times New Roman" panose="02020603050405020304" pitchFamily="18" charset="0"/>
            </a:endParaRPr>
          </a:p>
          <a:p>
            <a:pPr algn="ctr"/>
            <a:r>
              <a:rPr lang="fr-FR" dirty="0">
                <a:solidFill>
                  <a:srgbClr val="FF0000"/>
                </a:solidFill>
                <a:latin typeface="Times New Roman" panose="02020603050405020304" pitchFamily="18" charset="0"/>
                <a:cs typeface="Times New Roman" panose="02020603050405020304" pitchFamily="18" charset="0"/>
              </a:rPr>
              <a:t>👉 Il est important de formuler </a:t>
            </a:r>
            <a:r>
              <a:rPr lang="fr-FR" b="1" dirty="0">
                <a:solidFill>
                  <a:srgbClr val="FF0000"/>
                </a:solidFill>
                <a:latin typeface="Times New Roman" panose="02020603050405020304" pitchFamily="18" charset="0"/>
                <a:cs typeface="Times New Roman" panose="02020603050405020304" pitchFamily="18" charset="0"/>
              </a:rPr>
              <a:t>plusieurs vœux et de bien les hiérarchiser.</a:t>
            </a:r>
          </a:p>
          <a:p>
            <a:pPr algn="ctr"/>
            <a:r>
              <a:rPr lang="fr-FR" b="1" u="sng" dirty="0">
                <a:solidFill>
                  <a:srgbClr val="FF0000"/>
                </a:solidFill>
                <a:latin typeface="Times New Roman" panose="02020603050405020304" pitchFamily="18" charset="0"/>
                <a:cs typeface="Times New Roman" panose="02020603050405020304" pitchFamily="18" charset="0"/>
              </a:rPr>
              <a:t>Il ne faut pas demander des vœux que vous ne voulez pas, car, </a:t>
            </a:r>
          </a:p>
          <a:p>
            <a:pPr algn="ctr"/>
            <a:r>
              <a:rPr lang="fr-FR" b="1" u="sng" dirty="0">
                <a:solidFill>
                  <a:srgbClr val="FF0000"/>
                </a:solidFill>
                <a:latin typeface="Times New Roman" panose="02020603050405020304" pitchFamily="18" charset="0"/>
                <a:cs typeface="Times New Roman" panose="02020603050405020304" pitchFamily="18" charset="0"/>
              </a:rPr>
              <a:t>s’ils sont acceptés, il n’y a aucune possibilité d’annuler!</a:t>
            </a:r>
          </a:p>
          <a:p>
            <a:pPr algn="ctr"/>
            <a:endParaRPr lang="fr-FR" sz="2800" b="1" i="0" u="sng" dirty="0">
              <a:solidFill>
                <a:srgbClr val="FF0000"/>
              </a:solidFill>
              <a:effectLst/>
              <a:latin typeface="Open Sans" panose="020B0606030504020204" pitchFamily="34" charset="0"/>
            </a:endParaRPr>
          </a:p>
          <a:p>
            <a:r>
              <a:rPr lang="fr-FR" sz="2000" b="1" dirty="0"/>
              <a:t>pré tour de sécurisation le 15 juin pour la voie technologique </a:t>
            </a:r>
            <a:r>
              <a:rPr lang="fr-FR" sz="2000" b="1" i="1" dirty="0"/>
              <a:t>(et professionnelle) </a:t>
            </a:r>
            <a:r>
              <a:rPr lang="fr-FR" sz="1200" b="1" i="1" dirty="0">
                <a:solidFill>
                  <a:schemeClr val="accent5"/>
                </a:solidFill>
              </a:rPr>
              <a:t>le lycée n’a pas connaissance </a:t>
            </a:r>
            <a:r>
              <a:rPr lang="fr-FR" sz="1200" b="1" i="1" u="sng" dirty="0">
                <a:solidFill>
                  <a:schemeClr val="accent5"/>
                </a:solidFill>
              </a:rPr>
              <a:t>du lieu d’affectation </a:t>
            </a:r>
            <a:r>
              <a:rPr lang="fr-FR" sz="1200" b="1" i="1" dirty="0">
                <a:solidFill>
                  <a:schemeClr val="accent5"/>
                </a:solidFill>
              </a:rPr>
              <a:t>mais seulement de l’orientation acceptée</a:t>
            </a:r>
          </a:p>
          <a:p>
            <a:endParaRPr lang="fr-FR" sz="2800" b="1" dirty="0"/>
          </a:p>
          <a:p>
            <a:pPr algn="ctr"/>
            <a:r>
              <a:rPr lang="fr-FR" sz="2800" b="1" dirty="0"/>
              <a:t> </a:t>
            </a:r>
            <a:r>
              <a:rPr lang="fr-FR" sz="2800" b="1" i="0" dirty="0">
                <a:solidFill>
                  <a:schemeClr val="accent1"/>
                </a:solidFill>
                <a:effectLst/>
                <a:latin typeface="Open Sans" panose="020B0606030504020204" pitchFamily="34" charset="0"/>
              </a:rPr>
              <a:t>Résultats de l’affectation le 30 juin</a:t>
            </a:r>
          </a:p>
          <a:p>
            <a:pPr algn="ctr"/>
            <a:endParaRPr lang="fr-FR" sz="2800" b="1" dirty="0">
              <a:solidFill>
                <a:schemeClr val="accent1"/>
              </a:solidFill>
              <a:latin typeface="Open Sans" panose="020B0606030504020204" pitchFamily="34" charset="0"/>
            </a:endParaRPr>
          </a:p>
          <a:p>
            <a:pPr algn="ctr"/>
            <a:r>
              <a:rPr lang="fr-FR" i="1" dirty="0">
                <a:solidFill>
                  <a:srgbClr val="243238"/>
                </a:solidFill>
                <a:effectLst/>
                <a:latin typeface="Open Sans" panose="020B0606030504020204" pitchFamily="34" charset="0"/>
              </a:rPr>
              <a:t>Lorsque les responsables légaux de l’élève n’obtiennent pas satisfaction pour les voies d’orientation demandées, ils peuvent, de droit, obtenir le maintien de l’élève pour la durée d’une seule année scolaire. (Article D 331-37 code de l’Education).</a:t>
            </a:r>
            <a:endParaRPr lang="fr-FR" i="1" dirty="0">
              <a:solidFill>
                <a:schemeClr val="accent1"/>
              </a:solidFill>
              <a:effectLst/>
              <a:latin typeface="Open Sans" panose="020B0606030504020204" pitchFamily="34" charset="0"/>
            </a:endParaRPr>
          </a:p>
        </p:txBody>
      </p:sp>
      <p:pic>
        <p:nvPicPr>
          <p:cNvPr id="4" name="Image 3">
            <a:extLst>
              <a:ext uri="{FF2B5EF4-FFF2-40B4-BE49-F238E27FC236}">
                <a16:creationId xmlns:a16="http://schemas.microsoft.com/office/drawing/2014/main" id="{E97AF57B-E8F2-46D6-9D73-6640102E4D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0803" y="4943911"/>
            <a:ext cx="847290" cy="669359"/>
          </a:xfrm>
          <a:prstGeom prst="rect">
            <a:avLst/>
          </a:prstGeom>
        </p:spPr>
      </p:pic>
      <p:pic>
        <p:nvPicPr>
          <p:cNvPr id="6" name="Image 5">
            <a:hlinkClick r:id="rId3"/>
            <a:extLst>
              <a:ext uri="{FF2B5EF4-FFF2-40B4-BE49-F238E27FC236}">
                <a16:creationId xmlns:a16="http://schemas.microsoft.com/office/drawing/2014/main" id="{EFF1EBAB-0ADE-4A6C-879C-CEE3A722D42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03178" y="2002962"/>
            <a:ext cx="1442854" cy="857780"/>
          </a:xfrm>
          <a:prstGeom prst="rect">
            <a:avLst/>
          </a:prstGeom>
        </p:spPr>
      </p:pic>
      <p:sp>
        <p:nvSpPr>
          <p:cNvPr id="7" name="Flèche : droite 6">
            <a:extLst>
              <a:ext uri="{FF2B5EF4-FFF2-40B4-BE49-F238E27FC236}">
                <a16:creationId xmlns:a16="http://schemas.microsoft.com/office/drawing/2014/main" id="{8ECE2712-1498-41A6-8C61-880800E281EF}"/>
              </a:ext>
            </a:extLst>
          </p:cNvPr>
          <p:cNvSpPr/>
          <p:nvPr/>
        </p:nvSpPr>
        <p:spPr>
          <a:xfrm>
            <a:off x="4311942" y="2214694"/>
            <a:ext cx="805343" cy="3607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655961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3" end="13"/>
                                            </p:txEl>
                                          </p:spTgt>
                                        </p:tgtEl>
                                        <p:attrNameLst>
                                          <p:attrName>style.visibility</p:attrName>
                                        </p:attrNameLst>
                                      </p:cBhvr>
                                      <p:to>
                                        <p:strVal val="visible"/>
                                      </p:to>
                                    </p:set>
                                    <p:anim calcmode="lin" valueType="num">
                                      <p:cBhvr>
                                        <p:cTn id="7" dur="500" fill="hold"/>
                                        <p:tgtEl>
                                          <p:spTgt spid="3">
                                            <p:txEl>
                                              <p:pRg st="13" end="13"/>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3" end="13"/>
                                            </p:txEl>
                                          </p:spTgt>
                                        </p:tgtEl>
                                        <p:attrNameLst>
                                          <p:attrName>ppt_h</p:attrName>
                                        </p:attrNameLst>
                                      </p:cBhvr>
                                      <p:tavLst>
                                        <p:tav tm="0">
                                          <p:val>
                                            <p:fltVal val="0"/>
                                          </p:val>
                                        </p:tav>
                                        <p:tav tm="100000">
                                          <p:val>
                                            <p:strVal val="#ppt_h"/>
                                          </p:val>
                                        </p:tav>
                                      </p:tavLst>
                                    </p:anim>
                                    <p:animEffect transition="in" filter="fade">
                                      <p:cBhvr>
                                        <p:cTn id="9"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A2B4FBD7-D21F-484D-9E31-DFA145F3D227}"/>
              </a:ext>
            </a:extLst>
          </p:cNvPr>
          <p:cNvSpPr txBox="1"/>
          <p:nvPr/>
        </p:nvSpPr>
        <p:spPr>
          <a:xfrm>
            <a:off x="1117600" y="732641"/>
            <a:ext cx="10109200" cy="4924425"/>
          </a:xfrm>
          <a:prstGeom prst="rect">
            <a:avLst/>
          </a:prstGeom>
          <a:noFill/>
        </p:spPr>
        <p:txBody>
          <a:bodyPr wrap="square">
            <a:spAutoFit/>
          </a:bodyPr>
          <a:lstStyle/>
          <a:p>
            <a:pPr algn="ctr"/>
            <a:r>
              <a:rPr lang="fr-FR" sz="3600" b="1" i="0" dirty="0">
                <a:solidFill>
                  <a:schemeClr val="accent2">
                    <a:lumMod val="75000"/>
                  </a:schemeClr>
                </a:solidFill>
                <a:effectLst/>
                <a:latin typeface="Open Sans" panose="020B0606030504020204" pitchFamily="34" charset="0"/>
              </a:rPr>
              <a:t>3- </a:t>
            </a:r>
            <a:r>
              <a:rPr lang="fr-FR" sz="3600" b="1" dirty="0">
                <a:solidFill>
                  <a:schemeClr val="accent2">
                    <a:lumMod val="75000"/>
                  </a:schemeClr>
                </a:solidFill>
                <a:latin typeface="Open Sans" panose="020B0606030504020204" pitchFamily="34" charset="0"/>
              </a:rPr>
              <a:t>I</a:t>
            </a:r>
            <a:r>
              <a:rPr lang="fr-FR" sz="3600" b="1" i="0" dirty="0">
                <a:solidFill>
                  <a:schemeClr val="accent2">
                    <a:lumMod val="75000"/>
                  </a:schemeClr>
                </a:solidFill>
                <a:effectLst/>
                <a:latin typeface="Open Sans" panose="020B0606030504020204" pitchFamily="34" charset="0"/>
              </a:rPr>
              <a:t>nscription dans le lycée d’affectation</a:t>
            </a:r>
          </a:p>
          <a:p>
            <a:endParaRPr lang="fr-FR" b="1" i="0" dirty="0">
              <a:solidFill>
                <a:schemeClr val="accent2">
                  <a:lumMod val="75000"/>
                </a:schemeClr>
              </a:solidFill>
              <a:effectLst/>
              <a:latin typeface="Open Sans" panose="020B0606030504020204" pitchFamily="34" charset="0"/>
            </a:endParaRPr>
          </a:p>
          <a:p>
            <a:pPr marL="278765" algn="l"/>
            <a:r>
              <a:rPr lang="fr-FR" sz="2000" b="1" i="0" dirty="0">
                <a:solidFill>
                  <a:srgbClr val="0E57C4"/>
                </a:solidFill>
                <a:effectLst/>
                <a:latin typeface="Open Sans" panose="020B0606030504020204" pitchFamily="34" charset="0"/>
              </a:rPr>
              <a:t>CAS 1</a:t>
            </a:r>
            <a:r>
              <a:rPr lang="fr-FR" sz="2000" b="1" i="0" dirty="0">
                <a:solidFill>
                  <a:srgbClr val="243238"/>
                </a:solidFill>
                <a:effectLst/>
                <a:latin typeface="Open Sans" panose="020B0606030504020204" pitchFamily="34" charset="0"/>
              </a:rPr>
              <a:t>: Le conseil de classe valide le passage en première générale</a:t>
            </a:r>
          </a:p>
          <a:p>
            <a:pPr marL="278765" algn="l"/>
            <a:endParaRPr lang="fr-FR" sz="2000" b="1" i="0" dirty="0">
              <a:solidFill>
                <a:srgbClr val="243238"/>
              </a:solidFill>
              <a:effectLst/>
              <a:latin typeface="Open Sans" panose="020B0606030504020204" pitchFamily="34" charset="0"/>
            </a:endParaRPr>
          </a:p>
          <a:p>
            <a:pPr marL="278765" algn="l"/>
            <a:r>
              <a:rPr lang="fr-FR" sz="2000" b="1" i="0" dirty="0">
                <a:solidFill>
                  <a:schemeClr val="accent5"/>
                </a:solidFill>
                <a:effectLst/>
                <a:latin typeface="Open Sans" panose="020B0606030504020204" pitchFamily="34" charset="0"/>
              </a:rPr>
              <a:t>La </a:t>
            </a:r>
            <a:r>
              <a:rPr lang="fr-FR" sz="2000" b="1" i="0" u="sng" dirty="0" err="1">
                <a:solidFill>
                  <a:schemeClr val="accent5"/>
                </a:solidFill>
                <a:effectLst/>
                <a:latin typeface="Open Sans" panose="020B0606030504020204" pitchFamily="34" charset="0"/>
              </a:rPr>
              <a:t>ré-inscription</a:t>
            </a:r>
            <a:r>
              <a:rPr lang="fr-FR" sz="2000" b="1" i="0" dirty="0">
                <a:solidFill>
                  <a:schemeClr val="accent5"/>
                </a:solidFill>
                <a:effectLst/>
                <a:latin typeface="Open Sans" panose="020B0606030504020204" pitchFamily="34" charset="0"/>
              </a:rPr>
              <a:t> au LPO Simone de Beauvoir s'effectue selon le calendrier diffusé </a:t>
            </a:r>
            <a:r>
              <a:rPr lang="fr-FR" sz="2000" i="1" dirty="0">
                <a:solidFill>
                  <a:schemeClr val="accent5"/>
                </a:solidFill>
                <a:effectLst/>
                <a:latin typeface="Open Sans" panose="020B0606030504020204" pitchFamily="34" charset="0"/>
              </a:rPr>
              <a:t>(en général 1</a:t>
            </a:r>
            <a:r>
              <a:rPr lang="fr-FR" sz="2000" i="1" baseline="30000" dirty="0">
                <a:solidFill>
                  <a:schemeClr val="accent5"/>
                </a:solidFill>
                <a:effectLst/>
                <a:latin typeface="Open Sans" panose="020B0606030504020204" pitchFamily="34" charset="0"/>
              </a:rPr>
              <a:t>ère</a:t>
            </a:r>
            <a:r>
              <a:rPr lang="fr-FR" sz="2000" i="1" dirty="0">
                <a:solidFill>
                  <a:schemeClr val="accent5"/>
                </a:solidFill>
                <a:effectLst/>
                <a:latin typeface="Open Sans" panose="020B0606030504020204" pitchFamily="34" charset="0"/>
              </a:rPr>
              <a:t> semaine de juin)</a:t>
            </a:r>
          </a:p>
          <a:p>
            <a:pPr marL="278765" algn="l"/>
            <a:endParaRPr lang="fr-FR" sz="2000" b="1" i="0" dirty="0">
              <a:solidFill>
                <a:srgbClr val="243238"/>
              </a:solidFill>
              <a:effectLst/>
              <a:latin typeface="Open Sans" panose="020B0606030504020204" pitchFamily="34" charset="0"/>
            </a:endParaRPr>
          </a:p>
          <a:p>
            <a:pPr marL="278765" algn="l"/>
            <a:r>
              <a:rPr lang="fr-FR" sz="2000" b="1" i="0" dirty="0">
                <a:solidFill>
                  <a:srgbClr val="0E57C4"/>
                </a:solidFill>
                <a:effectLst/>
                <a:latin typeface="Open Sans" panose="020B0606030504020204" pitchFamily="34" charset="0"/>
              </a:rPr>
              <a:t>CAS 2</a:t>
            </a:r>
            <a:r>
              <a:rPr lang="fr-FR" sz="2000" b="1" i="0" dirty="0">
                <a:solidFill>
                  <a:srgbClr val="243238"/>
                </a:solidFill>
                <a:effectLst/>
                <a:latin typeface="Open Sans" panose="020B0606030504020204" pitchFamily="34" charset="0"/>
              </a:rPr>
              <a:t>:  L’élève et sa famille reçoivent la </a:t>
            </a:r>
            <a:r>
              <a:rPr lang="fr-FR" sz="2000" b="1" i="0" dirty="0">
                <a:solidFill>
                  <a:srgbClr val="FF0000"/>
                </a:solidFill>
                <a:effectLst/>
                <a:latin typeface="Open Sans" panose="020B0606030504020204" pitchFamily="34" charset="0"/>
              </a:rPr>
              <a:t>notification d’affectation le 30 juin</a:t>
            </a:r>
            <a:r>
              <a:rPr lang="fr-FR" sz="2000" b="1" i="0" dirty="0">
                <a:solidFill>
                  <a:srgbClr val="243238"/>
                </a:solidFill>
                <a:effectLst/>
                <a:latin typeface="Open Sans" panose="020B0606030504020204" pitchFamily="34" charset="0"/>
              </a:rPr>
              <a:t>.</a:t>
            </a:r>
          </a:p>
          <a:p>
            <a:pPr marL="278765" algn="l"/>
            <a:endParaRPr lang="fr-FR" sz="2000" b="1" dirty="0">
              <a:solidFill>
                <a:srgbClr val="243238"/>
              </a:solidFill>
              <a:latin typeface="Open Sans" panose="020B0606030504020204" pitchFamily="34" charset="0"/>
            </a:endParaRPr>
          </a:p>
          <a:p>
            <a:pPr marL="278765" algn="l"/>
            <a:r>
              <a:rPr lang="fr-FR" sz="2000" b="1" i="0" dirty="0">
                <a:solidFill>
                  <a:srgbClr val="243238"/>
                </a:solidFill>
                <a:effectLst/>
                <a:latin typeface="Open Sans" panose="020B0606030504020204" pitchFamily="34" charset="0"/>
              </a:rPr>
              <a:t>  L'inscription dans le lycée d'affectation doit s'effectuer dans les délais figurant sur la notification d’affectation. </a:t>
            </a:r>
          </a:p>
          <a:p>
            <a:pPr marL="278765" algn="l"/>
            <a:endParaRPr lang="fr-FR" sz="2000" b="1" dirty="0">
              <a:solidFill>
                <a:srgbClr val="243238"/>
              </a:solidFill>
              <a:latin typeface="Open Sans" panose="020B0606030504020204" pitchFamily="34" charset="0"/>
            </a:endParaRPr>
          </a:p>
          <a:p>
            <a:pPr marL="278765" algn="l"/>
            <a:r>
              <a:rPr lang="fr-FR" sz="2000" b="1" i="0" dirty="0">
                <a:solidFill>
                  <a:srgbClr val="243238"/>
                </a:solidFill>
                <a:effectLst/>
                <a:latin typeface="Open Sans" panose="020B0606030504020204" pitchFamily="34" charset="0"/>
              </a:rPr>
              <a:t> Attention ! Les </a:t>
            </a:r>
            <a:r>
              <a:rPr lang="fr-FR" sz="2000" b="1" i="0" dirty="0">
                <a:solidFill>
                  <a:srgbClr val="FF0000"/>
                </a:solidFill>
                <a:effectLst/>
                <a:latin typeface="Open Sans" panose="020B0606030504020204" pitchFamily="34" charset="0"/>
              </a:rPr>
              <a:t>inscriptions dans les lycées d’affectation se font début juillet. </a:t>
            </a:r>
            <a:r>
              <a:rPr lang="fr-FR" sz="2000" b="1" i="0" dirty="0">
                <a:solidFill>
                  <a:srgbClr val="243238"/>
                </a:solidFill>
                <a:effectLst/>
                <a:latin typeface="Open Sans" panose="020B0606030504020204" pitchFamily="34" charset="0"/>
              </a:rPr>
              <a:t>Ne pas partir en vacances sans faire d’inscription au lycée, sinon la place sera proposée à un autre élève !</a:t>
            </a:r>
          </a:p>
        </p:txBody>
      </p:sp>
      <p:sp>
        <p:nvSpPr>
          <p:cNvPr id="2" name="Flèche : droite 1">
            <a:extLst>
              <a:ext uri="{FF2B5EF4-FFF2-40B4-BE49-F238E27FC236}">
                <a16:creationId xmlns:a16="http://schemas.microsoft.com/office/drawing/2014/main" id="{704C9081-5958-456D-B5ED-CF64279409B4}"/>
              </a:ext>
            </a:extLst>
          </p:cNvPr>
          <p:cNvSpPr/>
          <p:nvPr/>
        </p:nvSpPr>
        <p:spPr>
          <a:xfrm>
            <a:off x="1117600" y="2306972"/>
            <a:ext cx="316917" cy="1426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Flèche : droite 3">
            <a:extLst>
              <a:ext uri="{FF2B5EF4-FFF2-40B4-BE49-F238E27FC236}">
                <a16:creationId xmlns:a16="http://schemas.microsoft.com/office/drawing/2014/main" id="{DA3FE6B8-21AB-4F7D-95AB-48B52EE76C08}"/>
              </a:ext>
            </a:extLst>
          </p:cNvPr>
          <p:cNvSpPr/>
          <p:nvPr/>
        </p:nvSpPr>
        <p:spPr>
          <a:xfrm>
            <a:off x="1100822" y="3194853"/>
            <a:ext cx="316917" cy="1426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7" name="Image 6">
            <a:extLst>
              <a:ext uri="{FF2B5EF4-FFF2-40B4-BE49-F238E27FC236}">
                <a16:creationId xmlns:a16="http://schemas.microsoft.com/office/drawing/2014/main" id="{DD2A9422-B21D-4F68-90FB-3122DBD5FB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389" y="4611439"/>
            <a:ext cx="1045627" cy="1045627"/>
          </a:xfrm>
          <a:prstGeom prst="rect">
            <a:avLst/>
          </a:prstGeom>
        </p:spPr>
      </p:pic>
    </p:spTree>
    <p:extLst>
      <p:ext uri="{BB962C8B-B14F-4D97-AF65-F5344CB8AC3E}">
        <p14:creationId xmlns:p14="http://schemas.microsoft.com/office/powerpoint/2010/main" val="75303574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0" end="10"/>
                                            </p:txEl>
                                          </p:spTgt>
                                        </p:tgtEl>
                                        <p:attrNameLst>
                                          <p:attrName>style.visibility</p:attrName>
                                        </p:attrNameLst>
                                      </p:cBhvr>
                                      <p:to>
                                        <p:strVal val="visible"/>
                                      </p:to>
                                    </p:set>
                                    <p:anim calcmode="lin" valueType="num">
                                      <p:cBhvr additive="base">
                                        <p:cTn id="14"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a:extLst>
              <a:ext uri="{FF2B5EF4-FFF2-40B4-BE49-F238E27FC236}">
                <a16:creationId xmlns:a16="http://schemas.microsoft.com/office/drawing/2014/main" id="{CBF058D8-2977-4AE6-9BF2-4BCFC8669B8B}"/>
              </a:ext>
            </a:extLst>
          </p:cNvPr>
          <p:cNvGraphicFramePr>
            <a:graphicFrameLocks noGrp="1"/>
          </p:cNvGraphicFramePr>
          <p:nvPr>
            <p:extLst>
              <p:ext uri="{D42A27DB-BD31-4B8C-83A1-F6EECF244321}">
                <p14:modId xmlns:p14="http://schemas.microsoft.com/office/powerpoint/2010/main" val="4168897278"/>
              </p:ext>
            </p:extLst>
          </p:nvPr>
        </p:nvGraphicFramePr>
        <p:xfrm>
          <a:off x="585584" y="358501"/>
          <a:ext cx="8596312" cy="287856"/>
        </p:xfrm>
        <a:graphic>
          <a:graphicData uri="http://schemas.openxmlformats.org/drawingml/2006/table">
            <a:tbl>
              <a:tblPr/>
              <a:tblGrid>
                <a:gridCol w="8596312">
                  <a:extLst>
                    <a:ext uri="{9D8B030D-6E8A-4147-A177-3AD203B41FA5}">
                      <a16:colId xmlns:a16="http://schemas.microsoft.com/office/drawing/2014/main" val="1513168067"/>
                    </a:ext>
                  </a:extLst>
                </a:gridCol>
              </a:tblGrid>
              <a:tr h="287856">
                <a:tc>
                  <a:txBody>
                    <a:bodyPr/>
                    <a:lstStyle/>
                    <a:p>
                      <a:pPr algn="ctr"/>
                      <a:r>
                        <a:rPr lang="fr-FR" sz="1400" b="1" dirty="0">
                          <a:solidFill>
                            <a:srgbClr val="FFFFFF"/>
                          </a:solidFill>
                          <a:effectLst/>
                        </a:rPr>
                        <a:t>CALENDRIER RECAPITULATIF DE LA PROCEDURE D’ORIENTATION ET DE L’AFFECTATION</a:t>
                      </a:r>
                      <a:endParaRPr lang="fr-FR" sz="1400" b="1" dirty="0">
                        <a:effectLst/>
                      </a:endParaRPr>
                    </a:p>
                  </a:txBody>
                  <a:tcPr marL="71964" marR="71964" marT="35982" marB="35982" anchor="ctr">
                    <a:lnL>
                      <a:noFill/>
                    </a:lnL>
                    <a:lnR>
                      <a:noFill/>
                    </a:lnR>
                    <a:lnT>
                      <a:noFill/>
                    </a:lnT>
                    <a:lnB>
                      <a:noFill/>
                    </a:lnB>
                    <a:solidFill>
                      <a:srgbClr val="222858"/>
                    </a:solidFill>
                  </a:tcPr>
                </a:tc>
                <a:extLst>
                  <a:ext uri="{0D108BD9-81ED-4DB2-BD59-A6C34878D82A}">
                    <a16:rowId xmlns:a16="http://schemas.microsoft.com/office/drawing/2014/main" val="280245918"/>
                  </a:ext>
                </a:extLst>
              </a:tr>
            </a:tbl>
          </a:graphicData>
        </a:graphic>
      </p:graphicFrame>
      <p:graphicFrame>
        <p:nvGraphicFramePr>
          <p:cNvPr id="3" name="Tableau 2">
            <a:extLst>
              <a:ext uri="{FF2B5EF4-FFF2-40B4-BE49-F238E27FC236}">
                <a16:creationId xmlns:a16="http://schemas.microsoft.com/office/drawing/2014/main" id="{1B5CEE63-E8B2-43B1-9C99-C0ADC8B35C7B}"/>
              </a:ext>
            </a:extLst>
          </p:cNvPr>
          <p:cNvGraphicFramePr>
            <a:graphicFrameLocks noGrp="1"/>
          </p:cNvGraphicFramePr>
          <p:nvPr>
            <p:extLst>
              <p:ext uri="{D42A27DB-BD31-4B8C-83A1-F6EECF244321}">
                <p14:modId xmlns:p14="http://schemas.microsoft.com/office/powerpoint/2010/main" val="3543629777"/>
              </p:ext>
            </p:extLst>
          </p:nvPr>
        </p:nvGraphicFramePr>
        <p:xfrm>
          <a:off x="585584" y="873691"/>
          <a:ext cx="8596311" cy="5684531"/>
        </p:xfrm>
        <a:graphic>
          <a:graphicData uri="http://schemas.openxmlformats.org/drawingml/2006/table">
            <a:tbl>
              <a:tblPr/>
              <a:tblGrid>
                <a:gridCol w="878725">
                  <a:extLst>
                    <a:ext uri="{9D8B030D-6E8A-4147-A177-3AD203B41FA5}">
                      <a16:colId xmlns:a16="http://schemas.microsoft.com/office/drawing/2014/main" val="3523812105"/>
                    </a:ext>
                  </a:extLst>
                </a:gridCol>
                <a:gridCol w="3858793">
                  <a:extLst>
                    <a:ext uri="{9D8B030D-6E8A-4147-A177-3AD203B41FA5}">
                      <a16:colId xmlns:a16="http://schemas.microsoft.com/office/drawing/2014/main" val="2944005462"/>
                    </a:ext>
                  </a:extLst>
                </a:gridCol>
                <a:gridCol w="3858793">
                  <a:extLst>
                    <a:ext uri="{9D8B030D-6E8A-4147-A177-3AD203B41FA5}">
                      <a16:colId xmlns:a16="http://schemas.microsoft.com/office/drawing/2014/main" val="2736823488"/>
                    </a:ext>
                  </a:extLst>
                </a:gridCol>
              </a:tblGrid>
              <a:tr h="179571">
                <a:tc>
                  <a:txBody>
                    <a:bodyPr/>
                    <a:lstStyle/>
                    <a:p>
                      <a:pPr algn="l" fontAlgn="t"/>
                      <a:r>
                        <a:rPr lang="fr-FR" sz="700" b="0">
                          <a:effectLst/>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BDBDBD"/>
                    </a:solidFill>
                  </a:tcPr>
                </a:tc>
                <a:tc>
                  <a:txBody>
                    <a:bodyPr/>
                    <a:lstStyle/>
                    <a:p>
                      <a:pPr marL="26035" algn="ctr" fontAlgn="t"/>
                      <a:r>
                        <a:rPr lang="fr-FR" sz="700" b="1" dirty="0">
                          <a:solidFill>
                            <a:srgbClr val="000000"/>
                          </a:solidFill>
                          <a:effectLst/>
                        </a:rPr>
                        <a:t>DATE</a:t>
                      </a:r>
                      <a:endParaRPr lang="fr-FR" sz="700" b="0" dirty="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BDBDBD"/>
                    </a:solidFill>
                  </a:tcPr>
                </a:tc>
                <a:tc>
                  <a:txBody>
                    <a:bodyPr/>
                    <a:lstStyle/>
                    <a:p>
                      <a:pPr marL="41275" algn="ctr" fontAlgn="t"/>
                      <a:r>
                        <a:rPr lang="fr-FR" sz="700" b="1" dirty="0">
                          <a:solidFill>
                            <a:srgbClr val="000000"/>
                          </a:solidFill>
                          <a:effectLst/>
                        </a:rPr>
                        <a:t>ECHEANCES</a:t>
                      </a:r>
                      <a:endParaRPr lang="fr-FR" sz="700" b="0" dirty="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BDBDBD"/>
                    </a:solidFill>
                  </a:tcPr>
                </a:tc>
                <a:extLst>
                  <a:ext uri="{0D108BD9-81ED-4DB2-BD59-A6C34878D82A}">
                    <a16:rowId xmlns:a16="http://schemas.microsoft.com/office/drawing/2014/main" val="3752575753"/>
                  </a:ext>
                </a:extLst>
              </a:tr>
              <a:tr h="621182">
                <a:tc rowSpan="11">
                  <a:txBody>
                    <a:bodyPr/>
                    <a:lstStyle/>
                    <a:p>
                      <a:pPr algn="ctr" fontAlgn="t"/>
                      <a:r>
                        <a:rPr lang="fr-FR" sz="700" b="0" dirty="0">
                          <a:effectLst/>
                        </a:rPr>
                        <a:t> </a:t>
                      </a:r>
                    </a:p>
                    <a:p>
                      <a:pPr algn="ctr" fontAlgn="t"/>
                      <a:r>
                        <a:rPr lang="fr-FR" sz="700" b="0" dirty="0">
                          <a:effectLst/>
                        </a:rPr>
                        <a:t> </a:t>
                      </a:r>
                    </a:p>
                    <a:p>
                      <a:pPr algn="ctr" fontAlgn="t"/>
                      <a:r>
                        <a:rPr lang="fr-FR" sz="700" b="0" dirty="0">
                          <a:effectLst/>
                        </a:rPr>
                        <a:t> </a:t>
                      </a:r>
                    </a:p>
                    <a:p>
                      <a:pPr algn="ctr" fontAlgn="t"/>
                      <a:r>
                        <a:rPr lang="fr-FR" sz="700" b="0" dirty="0">
                          <a:effectLst/>
                        </a:rPr>
                        <a:t> </a:t>
                      </a:r>
                    </a:p>
                    <a:p>
                      <a:pPr algn="ctr" fontAlgn="t"/>
                      <a:r>
                        <a:rPr lang="fr-FR" sz="700" b="0" dirty="0">
                          <a:effectLst/>
                        </a:rPr>
                        <a:t> </a:t>
                      </a:r>
                    </a:p>
                    <a:p>
                      <a:pPr algn="ctr" fontAlgn="t"/>
                      <a:r>
                        <a:rPr lang="fr-FR" sz="700" b="0" dirty="0">
                          <a:effectLst/>
                        </a:rPr>
                        <a:t> </a:t>
                      </a:r>
                    </a:p>
                    <a:p>
                      <a:pPr algn="ctr" fontAlgn="t"/>
                      <a:r>
                        <a:rPr lang="fr-FR" sz="700" b="0" dirty="0">
                          <a:effectLst/>
                        </a:rPr>
                        <a:t> </a:t>
                      </a:r>
                    </a:p>
                    <a:p>
                      <a:pPr algn="ctr" fontAlgn="t"/>
                      <a:r>
                        <a:rPr lang="fr-FR" sz="700" b="0" dirty="0">
                          <a:effectLst/>
                        </a:rPr>
                        <a:t> </a:t>
                      </a:r>
                    </a:p>
                    <a:p>
                      <a:pPr algn="ctr" fontAlgn="t"/>
                      <a:r>
                        <a:rPr lang="fr-FR" sz="700" b="0" dirty="0">
                          <a:effectLst/>
                        </a:rPr>
                        <a:t> </a:t>
                      </a:r>
                    </a:p>
                    <a:p>
                      <a:pPr algn="ctr" fontAlgn="t"/>
                      <a:endParaRPr lang="fr-FR" sz="700" b="0" dirty="0">
                        <a:effectLst/>
                      </a:endParaRPr>
                    </a:p>
                    <a:p>
                      <a:pPr algn="ctr" fontAlgn="t"/>
                      <a:endParaRPr lang="fr-FR" sz="700" b="0" dirty="0">
                        <a:effectLst/>
                      </a:endParaRPr>
                    </a:p>
                    <a:p>
                      <a:pPr algn="ctr" fontAlgn="t"/>
                      <a:endParaRPr lang="fr-FR" sz="700" b="0" dirty="0">
                        <a:effectLst/>
                      </a:endParaRPr>
                    </a:p>
                    <a:p>
                      <a:pPr algn="ctr" fontAlgn="t"/>
                      <a:endParaRPr lang="fr-FR" sz="700" b="0" dirty="0">
                        <a:effectLst/>
                      </a:endParaRPr>
                    </a:p>
                    <a:p>
                      <a:pPr algn="ctr" fontAlgn="t"/>
                      <a:endParaRPr lang="fr-FR" sz="700" b="0" dirty="0">
                        <a:effectLst/>
                      </a:endParaRPr>
                    </a:p>
                    <a:p>
                      <a:pPr algn="ctr" fontAlgn="t"/>
                      <a:endParaRPr lang="fr-FR" sz="700" b="0" dirty="0">
                        <a:effectLst/>
                      </a:endParaRPr>
                    </a:p>
                    <a:p>
                      <a:pPr algn="ctr" fontAlgn="t"/>
                      <a:endParaRPr lang="fr-FR" sz="700" b="0" dirty="0">
                        <a:effectLst/>
                      </a:endParaRPr>
                    </a:p>
                    <a:p>
                      <a:pPr algn="ctr" fontAlgn="t"/>
                      <a:endParaRPr lang="fr-FR" sz="700" b="0" dirty="0">
                        <a:effectLst/>
                      </a:endParaRPr>
                    </a:p>
                    <a:p>
                      <a:pPr algn="ctr" fontAlgn="t"/>
                      <a:r>
                        <a:rPr lang="fr-FR" sz="700" b="0" dirty="0">
                          <a:effectLst/>
                        </a:rPr>
                        <a:t> </a:t>
                      </a:r>
                    </a:p>
                    <a:p>
                      <a:pPr algn="ctr" fontAlgn="t"/>
                      <a:r>
                        <a:rPr lang="fr-FR" sz="700" b="0" dirty="0">
                          <a:effectLst/>
                        </a:rPr>
                        <a:t> </a:t>
                      </a:r>
                    </a:p>
                    <a:p>
                      <a:pPr algn="ctr" fontAlgn="t"/>
                      <a:r>
                        <a:rPr lang="fr-FR" sz="700" b="1" dirty="0">
                          <a:effectLst/>
                        </a:rPr>
                        <a:t>2</a:t>
                      </a:r>
                      <a:r>
                        <a:rPr lang="fr-FR" sz="700" b="1" baseline="30000" dirty="0">
                          <a:effectLst/>
                        </a:rPr>
                        <a:t>nde</a:t>
                      </a:r>
                      <a:r>
                        <a:rPr lang="fr-FR" sz="700" b="1" dirty="0">
                          <a:effectLst/>
                        </a:rPr>
                        <a:t> Générale</a:t>
                      </a:r>
                    </a:p>
                    <a:p>
                      <a:pPr algn="ctr" fontAlgn="t"/>
                      <a:r>
                        <a:rPr lang="fr-FR" sz="700" b="1" dirty="0">
                          <a:effectLst/>
                        </a:rPr>
                        <a:t> et Technologique</a:t>
                      </a:r>
                      <a:endParaRPr lang="fr-FR" sz="700" b="0" dirty="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endParaRPr lang="fr-FR" sz="700" b="0" dirty="0">
                        <a:effectLst/>
                      </a:endParaRPr>
                    </a:p>
                    <a:p>
                      <a:pPr algn="ctr" fontAlgn="t"/>
                      <a:r>
                        <a:rPr lang="fr-FR" sz="700" b="0" dirty="0">
                          <a:effectLst/>
                        </a:rPr>
                        <a:t> </a:t>
                      </a:r>
                    </a:p>
                    <a:p>
                      <a:pPr marL="26035" algn="ctr" fontAlgn="t"/>
                      <a:r>
                        <a:rPr lang="fr-FR" sz="700" b="1" dirty="0">
                          <a:effectLst/>
                        </a:rPr>
                        <a:t>DU 04 MAI au 20 MAI</a:t>
                      </a:r>
                      <a:endParaRPr lang="fr-FR" sz="700" b="0" dirty="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1275" algn="ctr" fontAlgn="t"/>
                      <a:endParaRPr lang="fr-FR" sz="700" b="1" dirty="0">
                        <a:effectLst/>
                      </a:endParaRPr>
                    </a:p>
                    <a:p>
                      <a:pPr marL="41275" algn="ctr" fontAlgn="t"/>
                      <a:r>
                        <a:rPr lang="fr-FR" sz="700" b="1" dirty="0">
                          <a:effectLst/>
                        </a:rPr>
                        <a:t>PHASE ORIENTATION DEFINITIVE</a:t>
                      </a:r>
                      <a:endParaRPr lang="fr-FR" sz="700" b="0" dirty="0">
                        <a:effectLst/>
                      </a:endParaRPr>
                    </a:p>
                    <a:p>
                      <a:pPr marL="41275" algn="ctr" fontAlgn="t"/>
                      <a:r>
                        <a:rPr lang="fr-FR" sz="700" b="1" dirty="0">
                          <a:effectLst/>
                        </a:rPr>
                        <a:t>SAISIE des familles sur le Service en Ligne Orientation :</a:t>
                      </a:r>
                      <a:endParaRPr lang="fr-FR" sz="700" b="0" dirty="0">
                        <a:effectLst/>
                      </a:endParaRPr>
                    </a:p>
                    <a:p>
                      <a:pPr marL="41275" algn="ctr" fontAlgn="t"/>
                      <a:r>
                        <a:rPr lang="fr-FR" sz="700" b="1" u="none" strike="noStrike" dirty="0">
                          <a:solidFill>
                            <a:srgbClr val="006DCC"/>
                          </a:solidFill>
                          <a:effectLst/>
                          <a:hlinkClick r:id="rId2"/>
                        </a:rPr>
                        <a:t>https://teleservices.education.gouv.fr/</a:t>
                      </a:r>
                      <a:endParaRPr lang="fr-FR" sz="700" b="0" dirty="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426438971"/>
                  </a:ext>
                </a:extLst>
              </a:tr>
              <a:tr h="621182">
                <a:tc vMerge="1">
                  <a:txBody>
                    <a:bodyPr/>
                    <a:lstStyle/>
                    <a:p>
                      <a:endParaRPr lang="fr-FR"/>
                    </a:p>
                  </a:txBody>
                  <a:tcPr/>
                </a:tc>
                <a:tc>
                  <a:txBody>
                    <a:bodyPr/>
                    <a:lstStyle/>
                    <a:p>
                      <a:pPr marL="6350" algn="ctr" fontAlgn="t"/>
                      <a:r>
                        <a:rPr lang="fr-FR" sz="700" b="0" dirty="0">
                          <a:effectLst/>
                        </a:rPr>
                        <a:t> </a:t>
                      </a:r>
                    </a:p>
                    <a:p>
                      <a:pPr marL="6350" algn="ctr" fontAlgn="t"/>
                      <a:endParaRPr lang="fr-FR" sz="700" b="1" dirty="0">
                        <a:effectLst/>
                      </a:endParaRPr>
                    </a:p>
                    <a:p>
                      <a:pPr marL="6350" algn="ctr" fontAlgn="t"/>
                      <a:r>
                        <a:rPr lang="fr-FR" sz="700" b="1" dirty="0">
                          <a:effectLst/>
                        </a:rPr>
                        <a:t> 20 MAI </a:t>
                      </a:r>
                      <a:endParaRPr lang="fr-FR" sz="700" b="0" dirty="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1275" algn="ctr" fontAlgn="t"/>
                      <a:endParaRPr lang="fr-FR" sz="700" b="1" dirty="0">
                        <a:solidFill>
                          <a:srgbClr val="FF0000"/>
                        </a:solidFill>
                        <a:effectLst/>
                      </a:endParaRPr>
                    </a:p>
                    <a:p>
                      <a:pPr marL="41275" algn="ctr" fontAlgn="t"/>
                      <a:r>
                        <a:rPr lang="fr-FR" sz="700" b="1" dirty="0">
                          <a:solidFill>
                            <a:srgbClr val="FF0000"/>
                          </a:solidFill>
                          <a:effectLst/>
                        </a:rPr>
                        <a:t>FIN SAISIE avec tous les vœux, y compris GRAGNAGUE</a:t>
                      </a:r>
                      <a:endParaRPr lang="fr-FR" sz="700" b="0" dirty="0">
                        <a:effectLst/>
                      </a:endParaRPr>
                    </a:p>
                    <a:p>
                      <a:pPr marL="135255" algn="ctr" fontAlgn="t"/>
                      <a:r>
                        <a:rPr lang="fr-FR" sz="700" b="1" dirty="0">
                          <a:effectLst/>
                        </a:rPr>
                        <a:t>[Noter dans ce cas : 1ère générale Lycée Simone de Beauvoir+ le choix des 3 EDS]</a:t>
                      </a:r>
                      <a:endParaRPr lang="fr-FR" sz="700" b="0" dirty="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95858175"/>
                  </a:ext>
                </a:extLst>
              </a:tr>
              <a:tr h="310591">
                <a:tc vMerge="1">
                  <a:txBody>
                    <a:bodyPr/>
                    <a:lstStyle/>
                    <a:p>
                      <a:endParaRPr lang="fr-FR"/>
                    </a:p>
                  </a:txBody>
                  <a:tcPr/>
                </a:tc>
                <a:tc>
                  <a:txBody>
                    <a:bodyPr/>
                    <a:lstStyle/>
                    <a:p>
                      <a:pPr marL="3810" algn="ctr" fontAlgn="t"/>
                      <a:r>
                        <a:rPr lang="fr-FR" sz="700" b="0" dirty="0">
                          <a:effectLst/>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1275" algn="ctr" fontAlgn="t"/>
                      <a:endParaRPr lang="fr-FR" sz="700" b="1" dirty="0">
                        <a:effectLst/>
                      </a:endParaRPr>
                    </a:p>
                    <a:p>
                      <a:pPr marL="41275" algn="ctr" fontAlgn="t"/>
                      <a:r>
                        <a:rPr lang="fr-FR" sz="700" b="1" dirty="0">
                          <a:effectLst/>
                        </a:rPr>
                        <a:t>DATE LIMITE RECEPTION DES DOSSIERS EDS Hors établissement d’origine</a:t>
                      </a:r>
                      <a:endParaRPr lang="fr-FR" sz="700" b="0" dirty="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45687403"/>
                  </a:ext>
                </a:extLst>
              </a:tr>
              <a:tr h="177786">
                <a:tc vMerge="1">
                  <a:txBody>
                    <a:bodyPr/>
                    <a:lstStyle/>
                    <a:p>
                      <a:endParaRPr lang="fr-FR"/>
                    </a:p>
                  </a:txBody>
                  <a:tcPr/>
                </a:tc>
                <a:tc>
                  <a:txBody>
                    <a:bodyPr/>
                    <a:lstStyle/>
                    <a:p>
                      <a:pPr marL="26035" algn="ctr" fontAlgn="t"/>
                      <a:r>
                        <a:rPr lang="fr-FR" sz="700" b="1">
                          <a:effectLst/>
                        </a:rPr>
                        <a:t>Du 26 MAI au 03 JUIN</a:t>
                      </a:r>
                      <a:endParaRPr lang="fr-FR" sz="700" b="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1275" algn="ctr" fontAlgn="t"/>
                      <a:r>
                        <a:rPr lang="fr-FR" sz="700" b="1">
                          <a:effectLst/>
                        </a:rPr>
                        <a:t>CONSEILS DE CLASSES du 2</a:t>
                      </a:r>
                      <a:r>
                        <a:rPr lang="fr-FR" sz="700" b="1" baseline="30000">
                          <a:effectLst/>
                        </a:rPr>
                        <a:t>ème</a:t>
                      </a:r>
                      <a:r>
                        <a:rPr lang="fr-FR" sz="700" b="1">
                          <a:effectLst/>
                        </a:rPr>
                        <a:t> semestre</a:t>
                      </a:r>
                      <a:endParaRPr lang="fr-FR" sz="700" b="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063780904"/>
                  </a:ext>
                </a:extLst>
              </a:tr>
              <a:tr h="1397660">
                <a:tc vMerge="1">
                  <a:txBody>
                    <a:bodyPr/>
                    <a:lstStyle/>
                    <a:p>
                      <a:endParaRPr lang="fr-FR"/>
                    </a:p>
                  </a:txBody>
                  <a:tcPr/>
                </a:tc>
                <a:tc>
                  <a:txBody>
                    <a:bodyPr/>
                    <a:lstStyle/>
                    <a:p>
                      <a:pPr algn="ctr" fontAlgn="t"/>
                      <a:r>
                        <a:rPr lang="fr-FR" sz="700" b="0" dirty="0">
                          <a:effectLst/>
                        </a:rPr>
                        <a:t> </a:t>
                      </a:r>
                    </a:p>
                    <a:p>
                      <a:pPr algn="ctr" fontAlgn="t"/>
                      <a:r>
                        <a:rPr lang="fr-FR" sz="700" b="0" dirty="0">
                          <a:effectLst/>
                        </a:rPr>
                        <a:t> </a:t>
                      </a:r>
                    </a:p>
                    <a:p>
                      <a:pPr marL="26035" algn="ctr" fontAlgn="t"/>
                      <a:endParaRPr lang="fr-FR" sz="700" b="1" dirty="0">
                        <a:solidFill>
                          <a:srgbClr val="FF0000"/>
                        </a:solidFill>
                        <a:effectLst/>
                      </a:endParaRPr>
                    </a:p>
                    <a:p>
                      <a:pPr marL="26035" algn="ctr" fontAlgn="t"/>
                      <a:endParaRPr lang="fr-FR" sz="700" b="1" dirty="0">
                        <a:solidFill>
                          <a:srgbClr val="FF0000"/>
                        </a:solidFill>
                        <a:effectLst/>
                      </a:endParaRPr>
                    </a:p>
                    <a:p>
                      <a:pPr marL="26035" algn="ctr" fontAlgn="t"/>
                      <a:endParaRPr lang="fr-FR" sz="700" b="1" dirty="0">
                        <a:solidFill>
                          <a:srgbClr val="FF0000"/>
                        </a:solidFill>
                        <a:effectLst/>
                      </a:endParaRPr>
                    </a:p>
                    <a:p>
                      <a:pPr marL="26035" algn="ctr" fontAlgn="t"/>
                      <a:r>
                        <a:rPr lang="fr-FR" sz="700" b="1" dirty="0">
                          <a:solidFill>
                            <a:srgbClr val="FF0000"/>
                          </a:solidFill>
                          <a:effectLst/>
                        </a:rPr>
                        <a:t>AVANT LE 04 JUIN</a:t>
                      </a:r>
                      <a:endParaRPr lang="fr-FR" sz="700" b="0" dirty="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1275" algn="ctr" fontAlgn="t"/>
                      <a:endParaRPr lang="fr-FR" sz="700" b="1" dirty="0">
                        <a:effectLst/>
                      </a:endParaRPr>
                    </a:p>
                    <a:p>
                      <a:pPr marL="41275" algn="ctr" fontAlgn="t"/>
                      <a:endParaRPr lang="fr-FR" sz="700" b="1" dirty="0">
                        <a:effectLst/>
                      </a:endParaRPr>
                    </a:p>
                    <a:p>
                      <a:pPr marL="41275" algn="ctr" fontAlgn="t"/>
                      <a:r>
                        <a:rPr lang="fr-FR" sz="700" b="1" dirty="0">
                          <a:effectLst/>
                        </a:rPr>
                        <a:t>DECISION ORIENTATION</a:t>
                      </a:r>
                      <a:endParaRPr lang="fr-FR" sz="700" b="0" dirty="0">
                        <a:effectLst/>
                      </a:endParaRPr>
                    </a:p>
                    <a:p>
                      <a:pPr marL="41275" algn="ctr" fontAlgn="t"/>
                      <a:r>
                        <a:rPr lang="fr-FR" sz="700" b="1" dirty="0">
                          <a:solidFill>
                            <a:srgbClr val="FF0000"/>
                          </a:solidFill>
                          <a:effectLst/>
                        </a:rPr>
                        <a:t>ACCUSE RECEPTION </a:t>
                      </a:r>
                      <a:r>
                        <a:rPr lang="fr-FR" sz="700" b="0" dirty="0">
                          <a:solidFill>
                            <a:srgbClr val="FF0000"/>
                          </a:solidFill>
                          <a:effectLst/>
                        </a:rPr>
                        <a:t>des parents de l’AVIS du conseil de classe </a:t>
                      </a:r>
                      <a:r>
                        <a:rPr lang="fr-FR" sz="700" b="0" dirty="0">
                          <a:effectLst/>
                        </a:rPr>
                        <a:t>et Réponse des parents </a:t>
                      </a:r>
                      <a:r>
                        <a:rPr lang="fr-FR" sz="700" b="1" dirty="0">
                          <a:effectLst/>
                        </a:rPr>
                        <a:t>ACCORD ou DESACCORD</a:t>
                      </a:r>
                      <a:endParaRPr lang="fr-FR" sz="700" b="0" dirty="0">
                        <a:effectLst/>
                      </a:endParaRPr>
                    </a:p>
                    <a:p>
                      <a:pPr marL="41275" algn="ctr" fontAlgn="t"/>
                      <a:r>
                        <a:rPr lang="fr-FR" sz="700" b="0" dirty="0">
                          <a:effectLst/>
                        </a:rPr>
                        <a:t>(Service en Ligne Orientation / </a:t>
                      </a:r>
                      <a:r>
                        <a:rPr lang="fr-FR" sz="700" b="0" dirty="0">
                          <a:solidFill>
                            <a:srgbClr val="2F5395"/>
                          </a:solidFill>
                          <a:effectLst/>
                        </a:rPr>
                        <a:t>EDUCONNECT</a:t>
                      </a:r>
                      <a:r>
                        <a:rPr lang="fr-FR" sz="700" b="0" dirty="0">
                          <a:effectLst/>
                        </a:rPr>
                        <a:t>)</a:t>
                      </a:r>
                    </a:p>
                    <a:p>
                      <a:pPr marL="398780" algn="ctr" fontAlgn="t"/>
                      <a:r>
                        <a:rPr lang="fr-FR" sz="700" b="1" dirty="0">
                          <a:solidFill>
                            <a:srgbClr val="FF0000"/>
                          </a:solidFill>
                          <a:effectLst/>
                        </a:rPr>
                        <a:t>IMPRESSION FICHES RECAPITULATIVES DES VOEUX pour dernière vérification et signature :  </a:t>
                      </a:r>
                      <a:r>
                        <a:rPr lang="fr-FR" sz="700" b="1" dirty="0">
                          <a:effectLst/>
                        </a:rPr>
                        <a:t>ENTRETIEN EN CAS DE DESACCORD </a:t>
                      </a:r>
                      <a:endParaRPr lang="fr-FR" sz="700" b="0" dirty="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799769497"/>
                  </a:ext>
                </a:extLst>
              </a:tr>
              <a:tr h="465887">
                <a:tc vMerge="1">
                  <a:txBody>
                    <a:bodyPr/>
                    <a:lstStyle/>
                    <a:p>
                      <a:endParaRPr lang="fr-FR"/>
                    </a:p>
                  </a:txBody>
                  <a:tcPr/>
                </a:tc>
                <a:tc>
                  <a:txBody>
                    <a:bodyPr/>
                    <a:lstStyle/>
                    <a:p>
                      <a:pPr marL="26035" algn="ctr" fontAlgn="t"/>
                      <a:r>
                        <a:rPr lang="fr-FR" sz="700" b="0">
                          <a:effectLst/>
                        </a:rPr>
                        <a:t> </a:t>
                      </a:r>
                    </a:p>
                    <a:p>
                      <a:pPr marL="26035" algn="ctr" fontAlgn="t"/>
                      <a:r>
                        <a:rPr lang="fr-FR" sz="700" b="1">
                          <a:effectLst/>
                        </a:rPr>
                        <a:t>09 JUIN</a:t>
                      </a:r>
                      <a:endParaRPr lang="fr-FR" sz="700" b="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1275" algn="ctr" fontAlgn="t"/>
                      <a:r>
                        <a:rPr lang="fr-FR" sz="700" b="1">
                          <a:effectLst/>
                        </a:rPr>
                        <a:t>INSCRIPTION en </a:t>
                      </a:r>
                      <a:r>
                        <a:rPr lang="fr-FR" sz="700" b="1" u="sng">
                          <a:effectLst/>
                        </a:rPr>
                        <a:t>1ère générale</a:t>
                      </a:r>
                      <a:r>
                        <a:rPr lang="fr-FR" sz="700" b="1">
                          <a:effectLst/>
                        </a:rPr>
                        <a:t> RENTREE  2026</a:t>
                      </a:r>
                      <a:endParaRPr lang="fr-FR" sz="700" b="0">
                        <a:effectLst/>
                      </a:endParaRPr>
                    </a:p>
                    <a:p>
                      <a:pPr marL="41275" algn="ctr" fontAlgn="t"/>
                      <a:r>
                        <a:rPr lang="fr-FR" sz="700" b="1">
                          <a:effectLst/>
                        </a:rPr>
                        <a:t>Au lycée Simone de Beauvoir</a:t>
                      </a:r>
                      <a:endParaRPr lang="fr-FR" sz="700" b="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10119618"/>
                  </a:ext>
                </a:extLst>
              </a:tr>
              <a:tr h="155296">
                <a:tc vMerge="1">
                  <a:txBody>
                    <a:bodyPr/>
                    <a:lstStyle/>
                    <a:p>
                      <a:endParaRPr lang="fr-FR"/>
                    </a:p>
                  </a:txBody>
                  <a:tcPr/>
                </a:tc>
                <a:tc>
                  <a:txBody>
                    <a:bodyPr/>
                    <a:lstStyle/>
                    <a:p>
                      <a:pPr marL="26035" algn="ctr" fontAlgn="t"/>
                      <a:r>
                        <a:rPr lang="fr-FR" sz="700" b="0">
                          <a:effectLst/>
                        </a:rPr>
                        <a:t>à paraître</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1275" algn="ctr" fontAlgn="t"/>
                      <a:r>
                        <a:rPr lang="fr-FR" sz="700" b="0">
                          <a:effectLst/>
                        </a:rPr>
                        <a:t>COMMISSION D’APPEL fin 2</a:t>
                      </a:r>
                      <a:r>
                        <a:rPr lang="fr-FR" sz="700" b="0" baseline="30000">
                          <a:effectLst/>
                        </a:rPr>
                        <a:t>nde</a:t>
                      </a:r>
                      <a:r>
                        <a:rPr lang="fr-FR" sz="700" b="0">
                          <a:effectLst/>
                        </a:rPr>
                        <a:t> et fin 1ère</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672110888"/>
                  </a:ext>
                </a:extLst>
              </a:tr>
              <a:tr h="178858">
                <a:tc vMerge="1">
                  <a:txBody>
                    <a:bodyPr/>
                    <a:lstStyle/>
                    <a:p>
                      <a:endParaRPr lang="fr-FR"/>
                    </a:p>
                  </a:txBody>
                  <a:tcPr/>
                </a:tc>
                <a:tc>
                  <a:txBody>
                    <a:bodyPr/>
                    <a:lstStyle/>
                    <a:p>
                      <a:pPr marL="26035" algn="ctr" fontAlgn="t"/>
                      <a:r>
                        <a:rPr lang="fr-FR" sz="700" b="0">
                          <a:effectLst/>
                        </a:rPr>
                        <a:t>à paraître</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1275" algn="ctr" fontAlgn="t"/>
                      <a:r>
                        <a:rPr lang="fr-FR" sz="700" b="0">
                          <a:effectLst/>
                        </a:rPr>
                        <a:t>COMMISSION EDS hors établissement</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60045760"/>
                  </a:ext>
                </a:extLst>
              </a:tr>
              <a:tr h="178858">
                <a:tc vMerge="1">
                  <a:txBody>
                    <a:bodyPr/>
                    <a:lstStyle/>
                    <a:p>
                      <a:endParaRPr lang="fr-FR"/>
                    </a:p>
                  </a:txBody>
                  <a:tcPr/>
                </a:tc>
                <a:tc>
                  <a:txBody>
                    <a:bodyPr/>
                    <a:lstStyle/>
                    <a:p>
                      <a:pPr marL="26035" algn="ctr" fontAlgn="t"/>
                      <a:r>
                        <a:rPr lang="fr-FR" sz="700" b="1">
                          <a:effectLst/>
                        </a:rPr>
                        <a:t>15 JUIN</a:t>
                      </a:r>
                      <a:endParaRPr lang="fr-FR" sz="700" b="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1275" algn="ctr" fontAlgn="t"/>
                      <a:r>
                        <a:rPr lang="fr-FR" sz="700" b="0">
                          <a:effectLst/>
                        </a:rPr>
                        <a:t>Pré-Tour de sécurisation (1</a:t>
                      </a:r>
                      <a:r>
                        <a:rPr lang="fr-FR" sz="700" b="0" baseline="30000">
                          <a:effectLst/>
                        </a:rPr>
                        <a:t>ère</a:t>
                      </a:r>
                      <a:r>
                        <a:rPr lang="fr-FR" sz="700" b="0">
                          <a:effectLst/>
                        </a:rPr>
                        <a:t> technologique)</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84325049"/>
                  </a:ext>
                </a:extLst>
              </a:tr>
              <a:tr h="310591">
                <a:tc vMerge="1">
                  <a:txBody>
                    <a:bodyPr/>
                    <a:lstStyle/>
                    <a:p>
                      <a:endParaRPr lang="fr-FR"/>
                    </a:p>
                  </a:txBody>
                  <a:tcPr/>
                </a:tc>
                <a:tc>
                  <a:txBody>
                    <a:bodyPr/>
                    <a:lstStyle/>
                    <a:p>
                      <a:pPr marL="3810" algn="ctr" fontAlgn="t"/>
                      <a:endParaRPr lang="fr-FR" sz="700" b="1" dirty="0">
                        <a:effectLst/>
                      </a:endParaRPr>
                    </a:p>
                    <a:p>
                      <a:pPr marL="3810" algn="ctr" fontAlgn="t"/>
                      <a:r>
                        <a:rPr lang="fr-FR" sz="700" b="1" dirty="0">
                          <a:effectLst/>
                        </a:rPr>
                        <a:t>Du 16 au 19 JUIN</a:t>
                      </a:r>
                      <a:endParaRPr lang="fr-FR" sz="700" b="0" dirty="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1275" algn="ctr" fontAlgn="t"/>
                      <a:r>
                        <a:rPr lang="fr-FR" sz="700" b="0">
                          <a:effectLst/>
                        </a:rPr>
                        <a:t> Saisie vœux supplémentaires pour les élèves dont l’affectation n’est pas sécurisée</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587213565"/>
                  </a:ext>
                </a:extLst>
              </a:tr>
              <a:tr h="465887">
                <a:tc vMerge="1">
                  <a:txBody>
                    <a:bodyPr/>
                    <a:lstStyle/>
                    <a:p>
                      <a:endParaRPr lang="fr-FR"/>
                    </a:p>
                  </a:txBody>
                  <a:tcPr/>
                </a:tc>
                <a:tc>
                  <a:txBody>
                    <a:bodyPr/>
                    <a:lstStyle/>
                    <a:p>
                      <a:pPr algn="ctr" fontAlgn="t"/>
                      <a:r>
                        <a:rPr lang="fr-FR" sz="700" b="0">
                          <a:effectLst/>
                        </a:rPr>
                        <a:t> </a:t>
                      </a:r>
                    </a:p>
                    <a:p>
                      <a:pPr marL="26035" algn="ctr" fontAlgn="t"/>
                      <a:r>
                        <a:rPr lang="fr-FR" sz="700" b="1">
                          <a:solidFill>
                            <a:srgbClr val="FF0000"/>
                          </a:solidFill>
                          <a:effectLst/>
                        </a:rPr>
                        <a:t>30 JUIN – 17h00</a:t>
                      </a:r>
                      <a:endParaRPr lang="fr-FR" sz="700" b="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r>
                        <a:rPr lang="fr-FR" sz="700" b="0">
                          <a:effectLst/>
                        </a:rPr>
                        <a:t> </a:t>
                      </a:r>
                    </a:p>
                    <a:p>
                      <a:pPr marL="41275" algn="ctr" fontAlgn="t"/>
                      <a:r>
                        <a:rPr lang="fr-FR" sz="700" b="1">
                          <a:effectLst/>
                        </a:rPr>
                        <a:t>RESULTAT de L’AFFECTATION DEFINITIVE 1</a:t>
                      </a:r>
                      <a:r>
                        <a:rPr lang="fr-FR" sz="700" b="1" baseline="30000">
                          <a:effectLst/>
                        </a:rPr>
                        <a:t>ère</a:t>
                      </a:r>
                      <a:r>
                        <a:rPr lang="fr-FR" sz="700" b="1">
                          <a:effectLst/>
                        </a:rPr>
                        <a:t> Technologique et professionnelle</a:t>
                      </a:r>
                      <a:endParaRPr lang="fr-FR" sz="700" b="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52225383"/>
                  </a:ext>
                </a:extLst>
              </a:tr>
              <a:tr h="621182">
                <a:tc>
                  <a:txBody>
                    <a:bodyPr/>
                    <a:lstStyle/>
                    <a:p>
                      <a:pPr algn="l" fontAlgn="t"/>
                      <a:r>
                        <a:rPr lang="fr-FR" sz="700" b="0">
                          <a:effectLst/>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6035" algn="ctr" fontAlgn="t"/>
                      <a:endParaRPr lang="fr-FR" sz="700" b="1" dirty="0">
                        <a:effectLst/>
                      </a:endParaRPr>
                    </a:p>
                    <a:p>
                      <a:pPr marL="26035" algn="ctr" fontAlgn="t"/>
                      <a:endParaRPr lang="fr-FR" sz="700" b="1" dirty="0">
                        <a:effectLst/>
                      </a:endParaRPr>
                    </a:p>
                    <a:p>
                      <a:pPr marL="26035" algn="ctr" fontAlgn="t"/>
                      <a:r>
                        <a:rPr lang="fr-FR" sz="700" b="1" dirty="0">
                          <a:effectLst/>
                        </a:rPr>
                        <a:t>Date établissement d’accueil à consulter</a:t>
                      </a:r>
                      <a:endParaRPr lang="fr-FR" sz="700" b="0" dirty="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t"/>
                      <a:endParaRPr lang="fr-FR" sz="700" b="1" dirty="0">
                        <a:effectLst/>
                      </a:endParaRPr>
                    </a:p>
                    <a:p>
                      <a:pPr algn="ctr" fontAlgn="t"/>
                      <a:endParaRPr lang="fr-FR" sz="700" b="1" dirty="0">
                        <a:effectLst/>
                      </a:endParaRPr>
                    </a:p>
                    <a:p>
                      <a:pPr algn="ctr" fontAlgn="t"/>
                      <a:r>
                        <a:rPr lang="fr-FR" sz="700" b="1" dirty="0">
                          <a:effectLst/>
                        </a:rPr>
                        <a:t>INSCRIPTION dans le </a:t>
                      </a:r>
                      <a:r>
                        <a:rPr lang="fr-FR" sz="700" b="1" u="sng" dirty="0">
                          <a:effectLst/>
                        </a:rPr>
                        <a:t>nouvel établissement d’accueil :  </a:t>
                      </a:r>
                      <a:r>
                        <a:rPr lang="fr-FR" sz="700" b="1" i="1" u="sng" dirty="0">
                          <a:solidFill>
                            <a:srgbClr val="FF0000"/>
                          </a:solidFill>
                          <a:effectLst/>
                        </a:rPr>
                        <a:t>DATES IMPERATIVES (perte du bénéfice de l’affectation si date d’inscription non observée)</a:t>
                      </a:r>
                      <a:endParaRPr lang="fr-FR" sz="700" b="0" dirty="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558605148"/>
                  </a:ext>
                </a:extLst>
              </a:tr>
            </a:tbl>
          </a:graphicData>
        </a:graphic>
      </p:graphicFrame>
    </p:spTree>
    <p:extLst>
      <p:ext uri="{BB962C8B-B14F-4D97-AF65-F5344CB8AC3E}">
        <p14:creationId xmlns:p14="http://schemas.microsoft.com/office/powerpoint/2010/main" val="39257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A05035AF-D288-4CF5-BB10-35CCCD063DB5}"/>
              </a:ext>
            </a:extLst>
          </p:cNvPr>
          <p:cNvSpPr txBox="1"/>
          <p:nvPr/>
        </p:nvSpPr>
        <p:spPr>
          <a:xfrm>
            <a:off x="2743200" y="503339"/>
            <a:ext cx="5150840" cy="369332"/>
          </a:xfrm>
          <a:prstGeom prst="rect">
            <a:avLst/>
          </a:prstGeom>
          <a:noFill/>
        </p:spPr>
        <p:txBody>
          <a:bodyPr wrap="square" rtlCol="0">
            <a:spAutoFit/>
          </a:bodyPr>
          <a:lstStyle/>
          <a:p>
            <a:pPr algn="ctr"/>
            <a:r>
              <a:rPr lang="fr-FR" dirty="0"/>
              <a:t>Liens à consulter</a:t>
            </a:r>
          </a:p>
        </p:txBody>
      </p:sp>
      <p:sp>
        <p:nvSpPr>
          <p:cNvPr id="4" name="ZoneTexte 3">
            <a:extLst>
              <a:ext uri="{FF2B5EF4-FFF2-40B4-BE49-F238E27FC236}">
                <a16:creationId xmlns:a16="http://schemas.microsoft.com/office/drawing/2014/main" id="{8ABA126D-5933-414C-8E72-0E5FC1A921FE}"/>
              </a:ext>
            </a:extLst>
          </p:cNvPr>
          <p:cNvSpPr txBox="1"/>
          <p:nvPr/>
        </p:nvSpPr>
        <p:spPr>
          <a:xfrm>
            <a:off x="1807826" y="1355606"/>
            <a:ext cx="8728745" cy="369332"/>
          </a:xfrm>
          <a:prstGeom prst="rect">
            <a:avLst/>
          </a:prstGeom>
          <a:noFill/>
        </p:spPr>
        <p:txBody>
          <a:bodyPr wrap="square">
            <a:spAutoFit/>
          </a:bodyPr>
          <a:lstStyle/>
          <a:p>
            <a:pPr algn="l"/>
            <a:r>
              <a:rPr lang="fr-FR" b="1" i="0" u="none" strike="noStrike" dirty="0">
                <a:solidFill>
                  <a:srgbClr val="003666"/>
                </a:solidFill>
                <a:effectLst/>
                <a:latin typeface="Open Sans" panose="020B0606030504020204" pitchFamily="34" charset="0"/>
                <a:hlinkClick r:id="rId2"/>
              </a:rPr>
              <a:t>      SECONDE : ORIENTATION/AFFECTATION PHASE DEFINITIVE</a:t>
            </a:r>
            <a:endParaRPr lang="fr-FR" b="1" i="0" dirty="0">
              <a:solidFill>
                <a:srgbClr val="243238"/>
              </a:solidFill>
              <a:effectLst/>
              <a:latin typeface="Open Sans" panose="020B0606030504020204" pitchFamily="34" charset="0"/>
            </a:endParaRPr>
          </a:p>
        </p:txBody>
      </p:sp>
      <p:sp>
        <p:nvSpPr>
          <p:cNvPr id="6" name="ZoneTexte 5">
            <a:extLst>
              <a:ext uri="{FF2B5EF4-FFF2-40B4-BE49-F238E27FC236}">
                <a16:creationId xmlns:a16="http://schemas.microsoft.com/office/drawing/2014/main" id="{A51968B9-07CE-4F3C-A086-A54B242FC8EB}"/>
              </a:ext>
            </a:extLst>
          </p:cNvPr>
          <p:cNvSpPr txBox="1"/>
          <p:nvPr/>
        </p:nvSpPr>
        <p:spPr>
          <a:xfrm>
            <a:off x="1807826" y="1992350"/>
            <a:ext cx="6098796" cy="369332"/>
          </a:xfrm>
          <a:prstGeom prst="rect">
            <a:avLst/>
          </a:prstGeom>
          <a:noFill/>
        </p:spPr>
        <p:txBody>
          <a:bodyPr wrap="square">
            <a:spAutoFit/>
          </a:bodyPr>
          <a:lstStyle/>
          <a:p>
            <a:pPr algn="l"/>
            <a:r>
              <a:rPr lang="fr-FR" b="1" i="0" u="none" strike="noStrike" dirty="0">
                <a:solidFill>
                  <a:srgbClr val="003666"/>
                </a:solidFill>
                <a:effectLst/>
                <a:latin typeface="Open Sans" panose="020B0606030504020204" pitchFamily="34" charset="0"/>
                <a:hlinkClick r:id="rId3"/>
              </a:rPr>
              <a:t>      Comment saisir les </a:t>
            </a:r>
            <a:r>
              <a:rPr lang="fr-FR" b="1" i="0" u="none" strike="noStrike" dirty="0" err="1">
                <a:solidFill>
                  <a:srgbClr val="003666"/>
                </a:solidFill>
                <a:effectLst/>
                <a:latin typeface="Open Sans" panose="020B0606030504020204" pitchFamily="34" charset="0"/>
                <a:hlinkClick r:id="rId3"/>
              </a:rPr>
              <a:t>voeux</a:t>
            </a:r>
            <a:r>
              <a:rPr lang="fr-FR" b="1" i="0" u="none" strike="noStrike" dirty="0">
                <a:solidFill>
                  <a:srgbClr val="003666"/>
                </a:solidFill>
                <a:effectLst/>
                <a:latin typeface="Open Sans" panose="020B0606030504020204" pitchFamily="34" charset="0"/>
                <a:hlinkClick r:id="rId3"/>
              </a:rPr>
              <a:t> définitifs?</a:t>
            </a:r>
            <a:endParaRPr lang="fr-FR" b="1" i="0" dirty="0">
              <a:solidFill>
                <a:srgbClr val="243238"/>
              </a:solidFill>
              <a:effectLst/>
              <a:latin typeface="Open Sans" panose="020B0606030504020204" pitchFamily="34" charset="0"/>
            </a:endParaRPr>
          </a:p>
        </p:txBody>
      </p:sp>
      <p:sp>
        <p:nvSpPr>
          <p:cNvPr id="8" name="ZoneTexte 7">
            <a:extLst>
              <a:ext uri="{FF2B5EF4-FFF2-40B4-BE49-F238E27FC236}">
                <a16:creationId xmlns:a16="http://schemas.microsoft.com/office/drawing/2014/main" id="{A3D67FCF-B863-430B-9D9C-B7901B29A45E}"/>
              </a:ext>
            </a:extLst>
          </p:cNvPr>
          <p:cNvSpPr txBox="1"/>
          <p:nvPr/>
        </p:nvSpPr>
        <p:spPr>
          <a:xfrm>
            <a:off x="1795244" y="2851568"/>
            <a:ext cx="6098796" cy="369332"/>
          </a:xfrm>
          <a:prstGeom prst="rect">
            <a:avLst/>
          </a:prstGeom>
          <a:noFill/>
        </p:spPr>
        <p:txBody>
          <a:bodyPr wrap="square">
            <a:spAutoFit/>
          </a:bodyPr>
          <a:lstStyle/>
          <a:p>
            <a:pPr algn="l"/>
            <a:r>
              <a:rPr lang="fr-FR" b="1" i="0" dirty="0">
                <a:solidFill>
                  <a:schemeClr val="accent2">
                    <a:lumMod val="60000"/>
                    <a:lumOff val="40000"/>
                  </a:schemeClr>
                </a:solidFill>
                <a:effectLst/>
                <a:latin typeface="Open Sans" panose="020B0606030504020204" pitchFamily="34" charset="0"/>
                <a:hlinkClick r:id="rId4"/>
              </a:rPr>
              <a:t>       PRESENTATION DES SERIES TECHNOLOGIQUES</a:t>
            </a:r>
            <a:endParaRPr lang="fr-FR" b="1" i="0" dirty="0">
              <a:solidFill>
                <a:schemeClr val="accent2">
                  <a:lumMod val="60000"/>
                  <a:lumOff val="40000"/>
                </a:schemeClr>
              </a:solidFill>
              <a:effectLst/>
              <a:latin typeface="Open Sans" panose="020B0606030504020204" pitchFamily="34" charset="0"/>
            </a:endParaRPr>
          </a:p>
        </p:txBody>
      </p:sp>
      <p:sp>
        <p:nvSpPr>
          <p:cNvPr id="9" name="Flèche : courbe vers la droite 8">
            <a:extLst>
              <a:ext uri="{FF2B5EF4-FFF2-40B4-BE49-F238E27FC236}">
                <a16:creationId xmlns:a16="http://schemas.microsoft.com/office/drawing/2014/main" id="{FD31B2B1-3C34-4EDB-AD97-E62B7FB652E6}"/>
              </a:ext>
            </a:extLst>
          </p:cNvPr>
          <p:cNvSpPr/>
          <p:nvPr/>
        </p:nvSpPr>
        <p:spPr>
          <a:xfrm>
            <a:off x="130028" y="1449941"/>
            <a:ext cx="704675" cy="24054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0" name="Flèche : courbe vers la droite 9">
            <a:extLst>
              <a:ext uri="{FF2B5EF4-FFF2-40B4-BE49-F238E27FC236}">
                <a16:creationId xmlns:a16="http://schemas.microsoft.com/office/drawing/2014/main" id="{B161CB9C-0A48-45BD-9AB4-74E9D4F78E51}"/>
              </a:ext>
            </a:extLst>
          </p:cNvPr>
          <p:cNvSpPr/>
          <p:nvPr/>
        </p:nvSpPr>
        <p:spPr>
          <a:xfrm>
            <a:off x="142610" y="2087140"/>
            <a:ext cx="704675" cy="24054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1" name="Flèche : courbe vers la droite 10">
            <a:extLst>
              <a:ext uri="{FF2B5EF4-FFF2-40B4-BE49-F238E27FC236}">
                <a16:creationId xmlns:a16="http://schemas.microsoft.com/office/drawing/2014/main" id="{8E8593BF-F188-4E54-A024-6F3994A6B37A}"/>
              </a:ext>
            </a:extLst>
          </p:cNvPr>
          <p:cNvSpPr/>
          <p:nvPr/>
        </p:nvSpPr>
        <p:spPr>
          <a:xfrm>
            <a:off x="240483" y="2983653"/>
            <a:ext cx="704675" cy="24054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3" name="ZoneTexte 12">
            <a:extLst>
              <a:ext uri="{FF2B5EF4-FFF2-40B4-BE49-F238E27FC236}">
                <a16:creationId xmlns:a16="http://schemas.microsoft.com/office/drawing/2014/main" id="{0CA90588-71C5-4514-B6C4-9C5052D70038}"/>
              </a:ext>
            </a:extLst>
          </p:cNvPr>
          <p:cNvSpPr txBox="1"/>
          <p:nvPr/>
        </p:nvSpPr>
        <p:spPr>
          <a:xfrm>
            <a:off x="2164357" y="3740299"/>
            <a:ext cx="6098796" cy="369332"/>
          </a:xfrm>
          <a:prstGeom prst="rect">
            <a:avLst/>
          </a:prstGeom>
          <a:noFill/>
        </p:spPr>
        <p:txBody>
          <a:bodyPr wrap="square">
            <a:spAutoFit/>
          </a:bodyPr>
          <a:lstStyle/>
          <a:p>
            <a:pPr algn="l"/>
            <a:r>
              <a:rPr lang="fr-FR" b="1" i="0" u="none" strike="noStrike" dirty="0">
                <a:solidFill>
                  <a:srgbClr val="003666"/>
                </a:solidFill>
                <a:effectLst/>
                <a:latin typeface="Open Sans" panose="020B0606030504020204" pitchFamily="34" charset="0"/>
                <a:hlinkClick r:id="rId5"/>
              </a:rPr>
              <a:t> La 2nde au LYCEE SIMONE DE BEAUVOIR</a:t>
            </a:r>
            <a:endParaRPr lang="fr-FR" b="1" i="0" dirty="0">
              <a:solidFill>
                <a:srgbClr val="243238"/>
              </a:solidFill>
              <a:effectLst/>
              <a:latin typeface="Open Sans" panose="020B0606030504020204" pitchFamily="34" charset="0"/>
            </a:endParaRPr>
          </a:p>
        </p:txBody>
      </p:sp>
      <p:sp>
        <p:nvSpPr>
          <p:cNvPr id="14" name="Flèche : courbe vers la droite 13">
            <a:extLst>
              <a:ext uri="{FF2B5EF4-FFF2-40B4-BE49-F238E27FC236}">
                <a16:creationId xmlns:a16="http://schemas.microsoft.com/office/drawing/2014/main" id="{861ECB80-A4AF-41A5-B636-32FD768C01BA}"/>
              </a:ext>
            </a:extLst>
          </p:cNvPr>
          <p:cNvSpPr/>
          <p:nvPr/>
        </p:nvSpPr>
        <p:spPr>
          <a:xfrm>
            <a:off x="232091" y="4723843"/>
            <a:ext cx="704675" cy="229965"/>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6" name="ZoneTexte 15">
            <a:extLst>
              <a:ext uri="{FF2B5EF4-FFF2-40B4-BE49-F238E27FC236}">
                <a16:creationId xmlns:a16="http://schemas.microsoft.com/office/drawing/2014/main" id="{3E095099-A73E-44F0-986D-273A4818E923}"/>
              </a:ext>
            </a:extLst>
          </p:cNvPr>
          <p:cNvSpPr txBox="1"/>
          <p:nvPr/>
        </p:nvSpPr>
        <p:spPr>
          <a:xfrm>
            <a:off x="2164357" y="4603324"/>
            <a:ext cx="6098796" cy="369332"/>
          </a:xfrm>
          <a:prstGeom prst="rect">
            <a:avLst/>
          </a:prstGeom>
          <a:noFill/>
        </p:spPr>
        <p:txBody>
          <a:bodyPr wrap="square">
            <a:spAutoFit/>
          </a:bodyPr>
          <a:lstStyle/>
          <a:p>
            <a:pPr algn="l"/>
            <a:r>
              <a:rPr lang="fr-FR" b="1" i="0" u="none" strike="noStrike" dirty="0">
                <a:solidFill>
                  <a:srgbClr val="003666"/>
                </a:solidFill>
                <a:effectLst/>
                <a:latin typeface="Open Sans" panose="020B0606030504020204" pitchFamily="34" charset="0"/>
                <a:hlinkClick r:id="rId6"/>
              </a:rPr>
              <a:t>Trois vidéos sur la voie technologique</a:t>
            </a:r>
            <a:endParaRPr lang="fr-FR" b="1" i="0" dirty="0">
              <a:solidFill>
                <a:srgbClr val="243238"/>
              </a:solidFill>
              <a:effectLst/>
              <a:latin typeface="Open Sans" panose="020B0606030504020204" pitchFamily="34" charset="0"/>
            </a:endParaRPr>
          </a:p>
        </p:txBody>
      </p:sp>
      <p:sp>
        <p:nvSpPr>
          <p:cNvPr id="17" name="Flèche : courbe vers la droite 16">
            <a:extLst>
              <a:ext uri="{FF2B5EF4-FFF2-40B4-BE49-F238E27FC236}">
                <a16:creationId xmlns:a16="http://schemas.microsoft.com/office/drawing/2014/main" id="{CBD02A82-5B7E-4A6F-A9C6-E03ACBE4C102}"/>
              </a:ext>
            </a:extLst>
          </p:cNvPr>
          <p:cNvSpPr/>
          <p:nvPr/>
        </p:nvSpPr>
        <p:spPr>
          <a:xfrm>
            <a:off x="232091" y="3813529"/>
            <a:ext cx="704675" cy="24054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9" name="ZoneTexte 18">
            <a:extLst>
              <a:ext uri="{FF2B5EF4-FFF2-40B4-BE49-F238E27FC236}">
                <a16:creationId xmlns:a16="http://schemas.microsoft.com/office/drawing/2014/main" id="{08499B29-6289-4174-891D-11FCCF252909}"/>
              </a:ext>
            </a:extLst>
          </p:cNvPr>
          <p:cNvSpPr txBox="1"/>
          <p:nvPr/>
        </p:nvSpPr>
        <p:spPr>
          <a:xfrm>
            <a:off x="3359791" y="5548428"/>
            <a:ext cx="6098796" cy="707886"/>
          </a:xfrm>
          <a:prstGeom prst="rect">
            <a:avLst/>
          </a:prstGeom>
          <a:noFill/>
        </p:spPr>
        <p:txBody>
          <a:bodyPr wrap="square">
            <a:spAutoFit/>
          </a:bodyPr>
          <a:lstStyle/>
          <a:p>
            <a:r>
              <a:rPr lang="fr-FR" sz="4000" b="1" i="0" u="none" strike="noStrike" dirty="0">
                <a:solidFill>
                  <a:srgbClr val="99CA3C"/>
                </a:solidFill>
                <a:effectLst/>
                <a:latin typeface="Open Sans" panose="020B0606030504020204" pitchFamily="34" charset="0"/>
                <a:hlinkClick r:id="rId7">
                  <a:extLst>
                    <a:ext uri="{A12FA001-AC4F-418D-AE19-62706E023703}">
                      <ahyp:hlinkClr xmlns:ahyp="http://schemas.microsoft.com/office/drawing/2018/hyperlinkcolor" val="tx"/>
                    </a:ext>
                  </a:extLst>
                </a:hlinkClick>
              </a:rPr>
              <a:t>HORIZONS21</a:t>
            </a:r>
            <a:r>
              <a:rPr lang="fr-FR" sz="4000" b="0" i="0" u="none" strike="noStrike" dirty="0">
                <a:solidFill>
                  <a:srgbClr val="FF0000"/>
                </a:solidFill>
                <a:effectLst/>
                <a:latin typeface="Open Sans" panose="020B0606030504020204" pitchFamily="34" charset="0"/>
                <a:hlinkClick r:id="rId7">
                  <a:extLst>
                    <a:ext uri="{A12FA001-AC4F-418D-AE19-62706E023703}">
                      <ahyp:hlinkClr xmlns:ahyp="http://schemas.microsoft.com/office/drawing/2018/hyperlinkcolor" val="tx"/>
                    </a:ext>
                  </a:extLst>
                </a:hlinkClick>
              </a:rPr>
              <a:t> </a:t>
            </a:r>
            <a:r>
              <a:rPr lang="fr-FR" sz="4000" b="0" i="0" dirty="0">
                <a:solidFill>
                  <a:srgbClr val="FF0000"/>
                </a:solidFill>
                <a:effectLst/>
                <a:latin typeface="Open Sans" panose="020B0606030504020204" pitchFamily="34" charset="0"/>
              </a:rPr>
              <a:t> </a:t>
            </a:r>
            <a:r>
              <a:rPr lang="fr-FR" b="0" i="0" dirty="0">
                <a:solidFill>
                  <a:srgbClr val="243238"/>
                </a:solidFill>
                <a:effectLst/>
                <a:latin typeface="Open Sans" panose="020B0606030504020204" pitchFamily="34" charset="0"/>
              </a:rPr>
              <a:t> </a:t>
            </a:r>
            <a:r>
              <a:rPr lang="fr-FR" b="1" i="0" dirty="0">
                <a:solidFill>
                  <a:srgbClr val="243238"/>
                </a:solidFill>
                <a:effectLst/>
                <a:latin typeface="Open Sans" panose="020B0606030504020204" pitchFamily="34" charset="0"/>
              </a:rPr>
              <a:t>   </a:t>
            </a:r>
            <a:endParaRPr lang="fr-FR" dirty="0"/>
          </a:p>
        </p:txBody>
      </p:sp>
      <p:sp>
        <p:nvSpPr>
          <p:cNvPr id="20" name="Flèche : courbe vers la droite 19">
            <a:extLst>
              <a:ext uri="{FF2B5EF4-FFF2-40B4-BE49-F238E27FC236}">
                <a16:creationId xmlns:a16="http://schemas.microsoft.com/office/drawing/2014/main" id="{4C612A08-E176-4D22-AAF9-B96C316444D5}"/>
              </a:ext>
            </a:extLst>
          </p:cNvPr>
          <p:cNvSpPr/>
          <p:nvPr/>
        </p:nvSpPr>
        <p:spPr>
          <a:xfrm>
            <a:off x="2462166" y="5732144"/>
            <a:ext cx="704675" cy="229965"/>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Tree>
    <p:extLst>
      <p:ext uri="{BB962C8B-B14F-4D97-AF65-F5344CB8AC3E}">
        <p14:creationId xmlns:p14="http://schemas.microsoft.com/office/powerpoint/2010/main" val="36863325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2944000D-88BC-4DB0-B834-CD0B2C6A8BE5}"/>
              </a:ext>
            </a:extLst>
          </p:cNvPr>
          <p:cNvSpPr txBox="1"/>
          <p:nvPr/>
        </p:nvSpPr>
        <p:spPr>
          <a:xfrm>
            <a:off x="4437777" y="536895"/>
            <a:ext cx="1560351" cy="923330"/>
          </a:xfrm>
          <a:prstGeom prst="rect">
            <a:avLst/>
          </a:prstGeom>
          <a:noFill/>
        </p:spPr>
        <p:txBody>
          <a:bodyPr wrap="square" rtlCol="0">
            <a:spAutoFit/>
          </a:bodyPr>
          <a:lstStyle/>
          <a:p>
            <a:pPr algn="ctr"/>
            <a:r>
              <a:rPr lang="fr-FR" sz="1800" b="1" kern="1800" dirty="0">
                <a:effectLst/>
                <a:latin typeface="Segoe UI Emoji" panose="020B0502040204020203" pitchFamily="34" charset="0"/>
                <a:ea typeface="Times New Roman" panose="02020603050405020304" pitchFamily="18" charset="0"/>
                <a:cs typeface="Segoe UI Emoji" panose="020B0502040204020203" pitchFamily="34" charset="0"/>
              </a:rPr>
              <a:t>🎓</a:t>
            </a:r>
            <a:r>
              <a:rPr lang="fr-FR" sz="1800" b="1" kern="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gn="ctr"/>
            <a:r>
              <a:rPr lang="fr-FR" sz="3600" dirty="0"/>
              <a:t>F.A.Q.</a:t>
            </a:r>
          </a:p>
        </p:txBody>
      </p:sp>
      <p:sp>
        <p:nvSpPr>
          <p:cNvPr id="34" name="ZoneTexte 33">
            <a:extLst>
              <a:ext uri="{FF2B5EF4-FFF2-40B4-BE49-F238E27FC236}">
                <a16:creationId xmlns:a16="http://schemas.microsoft.com/office/drawing/2014/main" id="{426C0F2D-845F-4BA9-95FD-188F17921911}"/>
              </a:ext>
            </a:extLst>
          </p:cNvPr>
          <p:cNvSpPr txBox="1"/>
          <p:nvPr/>
        </p:nvSpPr>
        <p:spPr>
          <a:xfrm>
            <a:off x="335559" y="2650675"/>
            <a:ext cx="10393959" cy="4381584"/>
          </a:xfrm>
          <a:prstGeom prst="rect">
            <a:avLst/>
          </a:prstGeom>
          <a:noFill/>
        </p:spPr>
        <p:txBody>
          <a:bodyPr wrap="square">
            <a:spAutoFit/>
          </a:bodyPr>
          <a:lstStyle/>
          <a:p>
            <a:pPr>
              <a:lnSpc>
                <a:spcPct val="107000"/>
              </a:lnSpc>
              <a:spcAft>
                <a:spcPts val="800"/>
              </a:spcAf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 1. Quelles sont les voies possibles après la seconde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Après la seconde générale et technologique, trois voies principales s’offrent aux élèves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Voie générale</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 avec choix de spécialités</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Voie technologique</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 séries (STMG, STI2D, ST2S, etc.)</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Voie professionnelle</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 en lycée professionnel ou apprentissage</a:t>
            </a:r>
          </a:p>
          <a:p>
            <a:pPr marL="342900" lvl="0" indent="-342900">
              <a:lnSpc>
                <a:spcPct val="107000"/>
              </a:lnSpc>
              <a:spcAft>
                <a:spcPts val="800"/>
              </a:spcAft>
              <a:buSzPts val="1000"/>
              <a:buFont typeface="Symbol" panose="05050102010706020507" pitchFamily="18" charset="2"/>
              <a:buChar char=""/>
              <a:tabLst>
                <a:tab pos="457200" algn="l"/>
              </a:tabLst>
            </a:pPr>
            <a:endParaRPr lang="fr-FR" sz="1200"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00"/>
              </a:spcAf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 2. Comment choisir entre voie générale et technologique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Le choix dépend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des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résultats scolaires</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des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centres d’intérêt</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du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projet d’études ou professionnel</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La voie générale est plus théorique et prépare surtout à des études longues.</a:t>
            </a:r>
            <a:b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b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La voie technologique est plus concrète et orientée vers des domaines spécifiques.</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endParaRPr lang="fr-FR"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8" name="ZoneTexte 47">
            <a:extLst>
              <a:ext uri="{FF2B5EF4-FFF2-40B4-BE49-F238E27FC236}">
                <a16:creationId xmlns:a16="http://schemas.microsoft.com/office/drawing/2014/main" id="{1B36B042-2D3B-4A18-9105-DFB2529A18C3}"/>
              </a:ext>
            </a:extLst>
          </p:cNvPr>
          <p:cNvSpPr txBox="1"/>
          <p:nvPr/>
        </p:nvSpPr>
        <p:spPr>
          <a:xfrm>
            <a:off x="738231" y="1460225"/>
            <a:ext cx="9001387" cy="671915"/>
          </a:xfrm>
          <a:prstGeom prst="rect">
            <a:avLst/>
          </a:prstGeom>
          <a:noFill/>
        </p:spPr>
        <p:txBody>
          <a:bodyPr wrap="square">
            <a:spAutoFit/>
          </a:bodyPr>
          <a:lstStyle/>
          <a:p>
            <a:pPr>
              <a:lnSpc>
                <a:spcPct val="107000"/>
              </a:lnSpc>
              <a:spcAft>
                <a:spcPts val="800"/>
              </a:spcAft>
            </a:pPr>
            <a:r>
              <a:rPr lang="fr-FR" sz="1800" dirty="0">
                <a:effectLst/>
                <a:latin typeface="Calibri" panose="020F0502020204030204" pitchFamily="34" charset="0"/>
                <a:ea typeface="Times New Roman" panose="02020603050405020304" pitchFamily="18" charset="0"/>
                <a:cs typeface="Calibri" panose="020F0502020204030204" pitchFamily="34" charset="0"/>
              </a:rPr>
              <a:t>L’orientation est une </a:t>
            </a:r>
            <a:r>
              <a:rPr lang="fr-FR" sz="1800" b="1" dirty="0">
                <a:effectLst/>
                <a:latin typeface="Calibri" panose="020F0502020204030204" pitchFamily="34" charset="0"/>
                <a:ea typeface="Times New Roman" panose="02020603050405020304" pitchFamily="18" charset="0"/>
                <a:cs typeface="Calibri" panose="020F0502020204030204" pitchFamily="34" charset="0"/>
              </a:rPr>
              <a:t>construction progressive</a:t>
            </a:r>
            <a:r>
              <a:rPr lang="fr-FR" sz="1800" dirty="0">
                <a:effectLst/>
                <a:latin typeface="Calibri" panose="020F0502020204030204" pitchFamily="34" charset="0"/>
                <a:ea typeface="Times New Roman" panose="02020603050405020304" pitchFamily="18" charset="0"/>
                <a:cs typeface="Calibri" panose="020F0502020204030204" pitchFamily="34" charset="0"/>
              </a:rPr>
              <a:t> : il est important d’anticiper, de s’informer et de garder plusieurs options ouvertes.</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14421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3890AB12-F779-42E6-925B-8110CAB0B72B}"/>
              </a:ext>
            </a:extLst>
          </p:cNvPr>
          <p:cNvSpPr txBox="1"/>
          <p:nvPr/>
        </p:nvSpPr>
        <p:spPr>
          <a:xfrm>
            <a:off x="486561" y="402218"/>
            <a:ext cx="10511406" cy="2978508"/>
          </a:xfrm>
          <a:prstGeom prst="rect">
            <a:avLst/>
          </a:prstGeom>
          <a:noFill/>
        </p:spPr>
        <p:txBody>
          <a:bodyPr wrap="square">
            <a:spAutoFit/>
          </a:bodyPr>
          <a:lstStyle/>
          <a:p>
            <a:pPr>
              <a:lnSpc>
                <a:spcPct val="107000"/>
              </a:lnSpc>
              <a:spcAft>
                <a:spcPts val="800"/>
              </a:spcAf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 3. Qu’est-ce que les spécialités en voie générale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En classe de première générale, l’élève choisit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3 spécialités</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puis en conserve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2 en terminale</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Exemples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Mathématiques</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Physique-chimie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SES (sciences économiques et sociales)</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HGGSP (histoire-géo, géopolitique)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SVT</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LLCE (langues)</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NSI (numérique)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ZoneTexte 3">
            <a:extLst>
              <a:ext uri="{FF2B5EF4-FFF2-40B4-BE49-F238E27FC236}">
                <a16:creationId xmlns:a16="http://schemas.microsoft.com/office/drawing/2014/main" id="{20626EA8-9466-4F14-8121-AC259123865B}"/>
              </a:ext>
            </a:extLst>
          </p:cNvPr>
          <p:cNvSpPr txBox="1"/>
          <p:nvPr/>
        </p:nvSpPr>
        <p:spPr>
          <a:xfrm>
            <a:off x="461394" y="3649211"/>
            <a:ext cx="10570129" cy="2682914"/>
          </a:xfrm>
          <a:prstGeom prst="rect">
            <a:avLst/>
          </a:prstGeom>
          <a:noFill/>
        </p:spPr>
        <p:txBody>
          <a:bodyPr wrap="square" rtlCol="0">
            <a:spAutoFit/>
          </a:bodyPr>
          <a:lstStyle/>
          <a:p>
            <a:pPr>
              <a:lnSpc>
                <a:spcPct val="107000"/>
              </a:lnSpc>
              <a:spcAft>
                <a:spcPts val="800"/>
              </a:spcAf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 4. Quelles sont les séries en voie technologique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Les principales séries sont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STMG</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 management et gestion</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STI2D</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 industrie et développement durable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ST2S</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 santé et social</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STL</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 laboratoire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STD2A</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 design et arts appliqués</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STHR</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 hôtellerie-restauration</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S2TMD</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 musique et danse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16841002"/>
      </p:ext>
    </p:extLst>
  </p:cSld>
  <p:clrMapOvr>
    <a:masterClrMapping/>
  </p:clrMapOvr>
</p:sld>
</file>

<file path=ppt/theme/theme1.xml><?xml version="1.0" encoding="utf-8"?>
<a:theme xmlns:a="http://schemas.openxmlformats.org/drawingml/2006/main" name="Facette">
  <a:themeElements>
    <a:clrScheme name="Facette">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te">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308</TotalTime>
  <Words>1549</Words>
  <Application>Microsoft Office PowerPoint</Application>
  <PresentationFormat>Grand écran</PresentationFormat>
  <Paragraphs>248</Paragraphs>
  <Slides>12</Slides>
  <Notes>0</Notes>
  <HiddenSlides>0</HiddenSlides>
  <MMClips>0</MMClips>
  <ScaleCrop>false</ScaleCrop>
  <HeadingPairs>
    <vt:vector size="6" baseType="variant">
      <vt:variant>
        <vt:lpstr>Polices utilisées</vt:lpstr>
      </vt:variant>
      <vt:variant>
        <vt:i4>10</vt:i4>
      </vt:variant>
      <vt:variant>
        <vt:lpstr>Thème</vt:lpstr>
      </vt:variant>
      <vt:variant>
        <vt:i4>1</vt:i4>
      </vt:variant>
      <vt:variant>
        <vt:lpstr>Titres des diapositives</vt:lpstr>
      </vt:variant>
      <vt:variant>
        <vt:i4>12</vt:i4>
      </vt:variant>
    </vt:vector>
  </HeadingPairs>
  <TitlesOfParts>
    <vt:vector size="23" baseType="lpstr">
      <vt:lpstr>Arial</vt:lpstr>
      <vt:lpstr>Calibri</vt:lpstr>
      <vt:lpstr>Cambria</vt:lpstr>
      <vt:lpstr>Microsoft Sans Serif</vt:lpstr>
      <vt:lpstr>Open Sans</vt:lpstr>
      <vt:lpstr>Segoe UI Emoji</vt:lpstr>
      <vt:lpstr>Symbol</vt:lpstr>
      <vt:lpstr>Times New Roman</vt:lpstr>
      <vt:lpstr>Trebuchet MS</vt:lpstr>
      <vt:lpstr>Wingdings 3</vt:lpstr>
      <vt:lpstr>Facette</vt:lpstr>
      <vt:lpstr>ORIENTATION/AFFECTATION POST 2NDE GT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ORIENTATION/AFFECTATION POST 2NDE GT</dc:title>
  <dc:creator>adjoint2</dc:creator>
  <cp:lastModifiedBy>adjoint2</cp:lastModifiedBy>
  <cp:revision>60</cp:revision>
  <dcterms:created xsi:type="dcterms:W3CDTF">2026-03-19T09:51:58Z</dcterms:created>
  <dcterms:modified xsi:type="dcterms:W3CDTF">2026-03-19T15:03:20Z</dcterms:modified>
</cp:coreProperties>
</file>